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5" r:id="rId17"/>
    <p:sldId id="271" r:id="rId18"/>
    <p:sldId id="272" r:id="rId19"/>
    <p:sldId id="273"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283" autoAdjust="0"/>
  </p:normalViewPr>
  <p:slideViewPr>
    <p:cSldViewPr snapToGrid="0">
      <p:cViewPr varScale="1">
        <p:scale>
          <a:sx n="102" d="100"/>
          <a:sy n="102" d="100"/>
        </p:scale>
        <p:origin x="174" y="2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10.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BF7417-6174-4FC2-BDB0-2E7D30BD6B0E}" type="datetimeFigureOut">
              <a:rPr lang="en-US" smtClean="0"/>
              <a:t>4/16/2022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6FEBDA-3F29-471C-9696-2156A3E16454}" type="slidenum">
              <a:rPr lang="en-US" smtClean="0"/>
              <a:t>‹#›</a:t>
            </a:fld>
            <a:endParaRPr lang="en-US"/>
          </a:p>
        </p:txBody>
      </p:sp>
    </p:spTree>
    <p:extLst>
      <p:ext uri="{BB962C8B-B14F-4D97-AF65-F5344CB8AC3E}">
        <p14:creationId xmlns:p14="http://schemas.microsoft.com/office/powerpoint/2010/main" val="382663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2</a:t>
            </a:fld>
            <a:endParaRPr lang="en-US"/>
          </a:p>
        </p:txBody>
      </p:sp>
    </p:spTree>
    <p:extLst>
      <p:ext uri="{BB962C8B-B14F-4D97-AF65-F5344CB8AC3E}">
        <p14:creationId xmlns:p14="http://schemas.microsoft.com/office/powerpoint/2010/main" val="21220873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11</a:t>
            </a:fld>
            <a:endParaRPr lang="en-US"/>
          </a:p>
        </p:txBody>
      </p:sp>
    </p:spTree>
    <p:extLst>
      <p:ext uri="{BB962C8B-B14F-4D97-AF65-F5344CB8AC3E}">
        <p14:creationId xmlns:p14="http://schemas.microsoft.com/office/powerpoint/2010/main" val="10753020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12</a:t>
            </a:fld>
            <a:endParaRPr lang="en-US"/>
          </a:p>
        </p:txBody>
      </p:sp>
    </p:spTree>
    <p:extLst>
      <p:ext uri="{BB962C8B-B14F-4D97-AF65-F5344CB8AC3E}">
        <p14:creationId xmlns:p14="http://schemas.microsoft.com/office/powerpoint/2010/main" val="4400906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13</a:t>
            </a:fld>
            <a:endParaRPr lang="en-US"/>
          </a:p>
        </p:txBody>
      </p:sp>
    </p:spTree>
    <p:extLst>
      <p:ext uri="{BB962C8B-B14F-4D97-AF65-F5344CB8AC3E}">
        <p14:creationId xmlns:p14="http://schemas.microsoft.com/office/powerpoint/2010/main" val="17052313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14</a:t>
            </a:fld>
            <a:endParaRPr lang="en-US"/>
          </a:p>
        </p:txBody>
      </p:sp>
    </p:spTree>
    <p:extLst>
      <p:ext uri="{BB962C8B-B14F-4D97-AF65-F5344CB8AC3E}">
        <p14:creationId xmlns:p14="http://schemas.microsoft.com/office/powerpoint/2010/main" val="20716268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15</a:t>
            </a:fld>
            <a:endParaRPr lang="en-US"/>
          </a:p>
        </p:txBody>
      </p:sp>
    </p:spTree>
    <p:extLst>
      <p:ext uri="{BB962C8B-B14F-4D97-AF65-F5344CB8AC3E}">
        <p14:creationId xmlns:p14="http://schemas.microsoft.com/office/powerpoint/2010/main" val="4054249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16</a:t>
            </a:fld>
            <a:endParaRPr lang="en-US"/>
          </a:p>
        </p:txBody>
      </p:sp>
    </p:spTree>
    <p:extLst>
      <p:ext uri="{BB962C8B-B14F-4D97-AF65-F5344CB8AC3E}">
        <p14:creationId xmlns:p14="http://schemas.microsoft.com/office/powerpoint/2010/main" val="330379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17</a:t>
            </a:fld>
            <a:endParaRPr lang="en-US"/>
          </a:p>
        </p:txBody>
      </p:sp>
    </p:spTree>
    <p:extLst>
      <p:ext uri="{BB962C8B-B14F-4D97-AF65-F5344CB8AC3E}">
        <p14:creationId xmlns:p14="http://schemas.microsoft.com/office/powerpoint/2010/main" val="33277007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18</a:t>
            </a:fld>
            <a:endParaRPr lang="en-US"/>
          </a:p>
        </p:txBody>
      </p:sp>
    </p:spTree>
    <p:extLst>
      <p:ext uri="{BB962C8B-B14F-4D97-AF65-F5344CB8AC3E}">
        <p14:creationId xmlns:p14="http://schemas.microsoft.com/office/powerpoint/2010/main" val="42593476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19</a:t>
            </a:fld>
            <a:endParaRPr lang="en-US"/>
          </a:p>
        </p:txBody>
      </p:sp>
    </p:spTree>
    <p:extLst>
      <p:ext uri="{BB962C8B-B14F-4D97-AF65-F5344CB8AC3E}">
        <p14:creationId xmlns:p14="http://schemas.microsoft.com/office/powerpoint/2010/main" val="13618768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20</a:t>
            </a:fld>
            <a:endParaRPr lang="en-US"/>
          </a:p>
        </p:txBody>
      </p:sp>
    </p:spTree>
    <p:extLst>
      <p:ext uri="{BB962C8B-B14F-4D97-AF65-F5344CB8AC3E}">
        <p14:creationId xmlns:p14="http://schemas.microsoft.com/office/powerpoint/2010/main" val="200377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3</a:t>
            </a:fld>
            <a:endParaRPr lang="en-US"/>
          </a:p>
        </p:txBody>
      </p:sp>
    </p:spTree>
    <p:extLst>
      <p:ext uri="{BB962C8B-B14F-4D97-AF65-F5344CB8AC3E}">
        <p14:creationId xmlns:p14="http://schemas.microsoft.com/office/powerpoint/2010/main" val="2244955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4</a:t>
            </a:fld>
            <a:endParaRPr lang="en-US"/>
          </a:p>
        </p:txBody>
      </p:sp>
    </p:spTree>
    <p:extLst>
      <p:ext uri="{BB962C8B-B14F-4D97-AF65-F5344CB8AC3E}">
        <p14:creationId xmlns:p14="http://schemas.microsoft.com/office/powerpoint/2010/main" val="475307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5</a:t>
            </a:fld>
            <a:endParaRPr lang="en-US"/>
          </a:p>
        </p:txBody>
      </p:sp>
    </p:spTree>
    <p:extLst>
      <p:ext uri="{BB962C8B-B14F-4D97-AF65-F5344CB8AC3E}">
        <p14:creationId xmlns:p14="http://schemas.microsoft.com/office/powerpoint/2010/main" val="3247736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6</a:t>
            </a:fld>
            <a:endParaRPr lang="en-US"/>
          </a:p>
        </p:txBody>
      </p:sp>
    </p:spTree>
    <p:extLst>
      <p:ext uri="{BB962C8B-B14F-4D97-AF65-F5344CB8AC3E}">
        <p14:creationId xmlns:p14="http://schemas.microsoft.com/office/powerpoint/2010/main" val="383423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7</a:t>
            </a:fld>
            <a:endParaRPr lang="en-US"/>
          </a:p>
        </p:txBody>
      </p:sp>
    </p:spTree>
    <p:extLst>
      <p:ext uri="{BB962C8B-B14F-4D97-AF65-F5344CB8AC3E}">
        <p14:creationId xmlns:p14="http://schemas.microsoft.com/office/powerpoint/2010/main" val="40889542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8</a:t>
            </a:fld>
            <a:endParaRPr lang="en-US"/>
          </a:p>
        </p:txBody>
      </p:sp>
    </p:spTree>
    <p:extLst>
      <p:ext uri="{BB962C8B-B14F-4D97-AF65-F5344CB8AC3E}">
        <p14:creationId xmlns:p14="http://schemas.microsoft.com/office/powerpoint/2010/main" val="40686320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9</a:t>
            </a:fld>
            <a:endParaRPr lang="en-US"/>
          </a:p>
        </p:txBody>
      </p:sp>
    </p:spTree>
    <p:extLst>
      <p:ext uri="{BB962C8B-B14F-4D97-AF65-F5344CB8AC3E}">
        <p14:creationId xmlns:p14="http://schemas.microsoft.com/office/powerpoint/2010/main" val="15121524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FEBDA-3F29-471C-9696-2156A3E16454}" type="slidenum">
              <a:rPr lang="en-US" smtClean="0"/>
              <a:t>10</a:t>
            </a:fld>
            <a:endParaRPr lang="en-US"/>
          </a:p>
        </p:txBody>
      </p:sp>
    </p:spTree>
    <p:extLst>
      <p:ext uri="{BB962C8B-B14F-4D97-AF65-F5344CB8AC3E}">
        <p14:creationId xmlns:p14="http://schemas.microsoft.com/office/powerpoint/2010/main" val="2493079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22698-C390-49D5-A7D5-2CA619136E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3D74C6A-73E4-4EE6-A5C0-C345F15AA4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2392EFB-7784-47AC-A5CC-6B61C23465FD}"/>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5" name="Footer Placeholder 4">
            <a:extLst>
              <a:ext uri="{FF2B5EF4-FFF2-40B4-BE49-F238E27FC236}">
                <a16:creationId xmlns:a16="http://schemas.microsoft.com/office/drawing/2014/main" id="{CF3C7A26-76DA-48B3-80A0-4FEDBFDA4D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71F674-B382-468B-952A-B5AA3E42833D}"/>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1131467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E43B2-61F5-45BE-A566-B362A4003C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0D5079-9BB5-49E5-B770-18F8C17835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82CBE6-1A52-4A43-B4AB-9FE226B27144}"/>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5" name="Footer Placeholder 4">
            <a:extLst>
              <a:ext uri="{FF2B5EF4-FFF2-40B4-BE49-F238E27FC236}">
                <a16:creationId xmlns:a16="http://schemas.microsoft.com/office/drawing/2014/main" id="{D85D0C63-54DB-4CA5-A38C-FA13C640C2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3155E8-F295-4D0C-A62F-8B46AD1E3137}"/>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3494343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810920-AA42-4157-94FE-30558721E6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BF59C1-8A77-433C-BE48-1884E1F54B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E541DF-CFA9-41D4-9D3F-C55ED44F4718}"/>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5" name="Footer Placeholder 4">
            <a:extLst>
              <a:ext uri="{FF2B5EF4-FFF2-40B4-BE49-F238E27FC236}">
                <a16:creationId xmlns:a16="http://schemas.microsoft.com/office/drawing/2014/main" id="{DE5DE0F2-30B4-4AC6-96CD-26A5C053ED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235850-8928-4050-ACAA-DBC51715CB4C}"/>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68395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F497E-9F1E-40DB-97F8-4FA1306D72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E229AA-AAB5-48CF-B963-F7523F757D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5ED995-285D-412B-8993-93E26F8F80F5}"/>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5" name="Footer Placeholder 4">
            <a:extLst>
              <a:ext uri="{FF2B5EF4-FFF2-40B4-BE49-F238E27FC236}">
                <a16:creationId xmlns:a16="http://schemas.microsoft.com/office/drawing/2014/main" id="{5BFBF363-50AA-4109-9041-C6BF412C61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74537C-B56A-4BB7-9D40-2B8D32C42DBD}"/>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3847344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A3663-FFE1-4A17-AEA1-C362BD548A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431F230-6DC7-4413-BEA5-2B339D89A8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2CBD32-10ED-43C9-9BDB-70E149B1EA8C}"/>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5" name="Footer Placeholder 4">
            <a:extLst>
              <a:ext uri="{FF2B5EF4-FFF2-40B4-BE49-F238E27FC236}">
                <a16:creationId xmlns:a16="http://schemas.microsoft.com/office/drawing/2014/main" id="{D99D2C3A-9C7B-4571-9DDE-31D2E21B3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D9B30-F0FC-4654-BCC8-61C1C92A5C83}"/>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3445984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592B3-B561-456E-8F2A-289C24793F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934090-E12A-480F-AF7B-E0F19454AE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64E1D15-D963-434C-BEA9-4EC95E8DD64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E82EE95-B34A-4C24-90FA-CDA16C27492E}"/>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6" name="Footer Placeholder 5">
            <a:extLst>
              <a:ext uri="{FF2B5EF4-FFF2-40B4-BE49-F238E27FC236}">
                <a16:creationId xmlns:a16="http://schemas.microsoft.com/office/drawing/2014/main" id="{6E0A4982-DB12-4573-AC5F-977CACBD65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D22D4D-EAAC-4E4A-9D2F-D70DA39E7295}"/>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2754828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00C38-043C-4253-8E56-F00FEF4CE4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D20D8C-CCBD-4D4D-A15E-282136A091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813078-DF42-4DB9-846A-5F71A16F66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323C09-8773-47F5-88E8-47C702863E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991877-4520-461E-BD7E-1D7BA02705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A861D4-7A42-4468-BA22-92FE2F4132A3}"/>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8" name="Footer Placeholder 7">
            <a:extLst>
              <a:ext uri="{FF2B5EF4-FFF2-40B4-BE49-F238E27FC236}">
                <a16:creationId xmlns:a16="http://schemas.microsoft.com/office/drawing/2014/main" id="{41CCB8D9-7A57-4CF2-BE57-1ED9C76BFE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B8C754-4D43-4A12-BD36-51DB41130D83}"/>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2636974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BA8DD-932D-4644-8297-CA6D3689233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7C6575-B12D-4E9E-9173-66CB0171F1A2}"/>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4" name="Footer Placeholder 3">
            <a:extLst>
              <a:ext uri="{FF2B5EF4-FFF2-40B4-BE49-F238E27FC236}">
                <a16:creationId xmlns:a16="http://schemas.microsoft.com/office/drawing/2014/main" id="{B9CF8A6F-07A9-45EF-81B1-B6B708B085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C874FE7-991C-4911-B79C-3EE4244AA766}"/>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4125874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EB2EFD-1D8E-4C15-B354-005067D17D41}"/>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3" name="Footer Placeholder 2">
            <a:extLst>
              <a:ext uri="{FF2B5EF4-FFF2-40B4-BE49-F238E27FC236}">
                <a16:creationId xmlns:a16="http://schemas.microsoft.com/office/drawing/2014/main" id="{DAB3EF09-BF7E-4F0C-96AE-1B347208D7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3B1A389-7577-4AF6-A38B-5B4E089A223C}"/>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290563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0F30D-D161-45F5-B371-659FD97C0A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FEDF6E-4BE1-4D09-B2B9-268E6C89FF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4AA3B2-0B28-4A99-AB7E-39F2F843C7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43738D-B14E-45E5-A44F-CD96C69BD40E}"/>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6" name="Footer Placeholder 5">
            <a:extLst>
              <a:ext uri="{FF2B5EF4-FFF2-40B4-BE49-F238E27FC236}">
                <a16:creationId xmlns:a16="http://schemas.microsoft.com/office/drawing/2014/main" id="{AE430D68-D3F2-4EA1-ACE5-75CFD3FEE2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E9DD44-B605-44F2-9557-AA8C348AA4D6}"/>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1231329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636AB-8650-4671-84FB-74993E61BB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C3F7FB0-07E2-4759-A530-4F96880C1F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14710AB-6FCB-4762-B373-3B5D99AA48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274791-BCFA-46D6-9CAA-45795E74F77B}"/>
              </a:ext>
            </a:extLst>
          </p:cNvPr>
          <p:cNvSpPr>
            <a:spLocks noGrp="1"/>
          </p:cNvSpPr>
          <p:nvPr>
            <p:ph type="dt" sz="half" idx="10"/>
          </p:nvPr>
        </p:nvSpPr>
        <p:spPr/>
        <p:txBody>
          <a:bodyPr/>
          <a:lstStyle/>
          <a:p>
            <a:fld id="{0A12A242-988A-4A04-BC53-4A486BA8109B}" type="datetimeFigureOut">
              <a:rPr lang="en-US" smtClean="0"/>
              <a:t>4/16/2022</a:t>
            </a:fld>
            <a:endParaRPr lang="en-US"/>
          </a:p>
        </p:txBody>
      </p:sp>
      <p:sp>
        <p:nvSpPr>
          <p:cNvPr id="6" name="Footer Placeholder 5">
            <a:extLst>
              <a:ext uri="{FF2B5EF4-FFF2-40B4-BE49-F238E27FC236}">
                <a16:creationId xmlns:a16="http://schemas.microsoft.com/office/drawing/2014/main" id="{8F463F04-C01E-4819-93E1-1FD8DC0662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F75C86-1540-4FF6-AFB9-7BD70BDE0E16}"/>
              </a:ext>
            </a:extLst>
          </p:cNvPr>
          <p:cNvSpPr>
            <a:spLocks noGrp="1"/>
          </p:cNvSpPr>
          <p:nvPr>
            <p:ph type="sldNum" sz="quarter" idx="12"/>
          </p:nvPr>
        </p:nvSpPr>
        <p:spPr/>
        <p:txBody>
          <a:bodyPr/>
          <a:lstStyle/>
          <a:p>
            <a:fld id="{E437EF2C-B392-4449-9BE4-ACADBBFCABDE}" type="slidenum">
              <a:rPr lang="en-US" smtClean="0"/>
              <a:t>‹#›</a:t>
            </a:fld>
            <a:endParaRPr lang="en-US"/>
          </a:p>
        </p:txBody>
      </p:sp>
    </p:spTree>
    <p:extLst>
      <p:ext uri="{BB962C8B-B14F-4D97-AF65-F5344CB8AC3E}">
        <p14:creationId xmlns:p14="http://schemas.microsoft.com/office/powerpoint/2010/main" val="3277700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9DADCE-54CA-4F7E-8039-D34213DD9B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67A8E14-F70B-42A8-9000-56E07CED55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AFF3F9-4BE1-4DAF-8504-80CA0ABEC7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12A242-988A-4A04-BC53-4A486BA8109B}" type="datetimeFigureOut">
              <a:rPr lang="en-US" smtClean="0"/>
              <a:t>4/16/2022</a:t>
            </a:fld>
            <a:endParaRPr lang="en-US"/>
          </a:p>
        </p:txBody>
      </p:sp>
      <p:sp>
        <p:nvSpPr>
          <p:cNvPr id="5" name="Footer Placeholder 4">
            <a:extLst>
              <a:ext uri="{FF2B5EF4-FFF2-40B4-BE49-F238E27FC236}">
                <a16:creationId xmlns:a16="http://schemas.microsoft.com/office/drawing/2014/main" id="{E73D2CA1-A92C-4947-A0C9-B2BB876BD2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5F8F028-C9A5-43DB-AB3F-559FE89DCC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37EF2C-B392-4449-9BE4-ACADBBFCABDE}" type="slidenum">
              <a:rPr lang="en-US" smtClean="0"/>
              <a:t>‹#›</a:t>
            </a:fld>
            <a:endParaRPr lang="en-US"/>
          </a:p>
        </p:txBody>
      </p:sp>
    </p:spTree>
    <p:extLst>
      <p:ext uri="{BB962C8B-B14F-4D97-AF65-F5344CB8AC3E}">
        <p14:creationId xmlns:p14="http://schemas.microsoft.com/office/powerpoint/2010/main" val="20213899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audio" Target="../media/media5.wav"/><Relationship Id="rId13" Type="http://schemas.openxmlformats.org/officeDocument/2006/relationships/image" Target="../media/image20.png"/><Relationship Id="rId3" Type="http://schemas.microsoft.com/office/2007/relationships/media" Target="../media/media3.wav"/><Relationship Id="rId7" Type="http://schemas.microsoft.com/office/2007/relationships/media" Target="../media/media5.wav"/><Relationship Id="rId12" Type="http://schemas.openxmlformats.org/officeDocument/2006/relationships/notesSlide" Target="../notesSlides/notesSlide16.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audio" Target="../media/media4.wav"/><Relationship Id="rId11" Type="http://schemas.openxmlformats.org/officeDocument/2006/relationships/slideLayout" Target="../slideLayouts/slideLayout2.xml"/><Relationship Id="rId5" Type="http://schemas.microsoft.com/office/2007/relationships/media" Target="../media/media4.wav"/><Relationship Id="rId10" Type="http://schemas.openxmlformats.org/officeDocument/2006/relationships/audio" Target="../media/media6.wav"/><Relationship Id="rId4" Type="http://schemas.openxmlformats.org/officeDocument/2006/relationships/audio" Target="../media/media3.wav"/><Relationship Id="rId9" Type="http://schemas.microsoft.com/office/2007/relationships/media" Target="../media/media6.wav"/></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8" Type="http://schemas.openxmlformats.org/officeDocument/2006/relationships/audio" Target="../media/media9.wav"/><Relationship Id="rId13" Type="http://schemas.openxmlformats.org/officeDocument/2006/relationships/image" Target="../media/image20.png"/><Relationship Id="rId3" Type="http://schemas.microsoft.com/office/2007/relationships/media" Target="../media/media7.wav"/><Relationship Id="rId7" Type="http://schemas.microsoft.com/office/2007/relationships/media" Target="../media/media9.wav"/><Relationship Id="rId12" Type="http://schemas.openxmlformats.org/officeDocument/2006/relationships/notesSlide" Target="../notesSlides/notesSlide18.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audio" Target="../media/media8.wav"/><Relationship Id="rId11" Type="http://schemas.openxmlformats.org/officeDocument/2006/relationships/slideLayout" Target="../slideLayouts/slideLayout2.xml"/><Relationship Id="rId5" Type="http://schemas.microsoft.com/office/2007/relationships/media" Target="../media/media8.wav"/><Relationship Id="rId10" Type="http://schemas.openxmlformats.org/officeDocument/2006/relationships/audio" Target="../media/media10.wav"/><Relationship Id="rId4" Type="http://schemas.openxmlformats.org/officeDocument/2006/relationships/audio" Target="../media/media7.wav"/><Relationship Id="rId9" Type="http://schemas.microsoft.com/office/2007/relationships/media" Target="../media/media10.wav"/></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01AA0795-2734-4318-8A40-2E4BF1914761}"/>
              </a:ext>
            </a:extLst>
          </p:cNvPr>
          <p:cNvSpPr>
            <a:spLocks noGrp="1"/>
          </p:cNvSpPr>
          <p:nvPr>
            <p:ph type="ctrTitle"/>
          </p:nvPr>
        </p:nvSpPr>
        <p:spPr>
          <a:xfrm>
            <a:off x="1292550" y="1814035"/>
            <a:ext cx="9235869" cy="944283"/>
          </a:xfrm>
        </p:spPr>
        <p:txBody>
          <a:bodyPr anchor="b">
            <a:normAutofit fontScale="90000"/>
          </a:bodyPr>
          <a:lstStyle/>
          <a:p>
            <a:r>
              <a:rPr lang="en-US" sz="5300" b="1" dirty="0">
                <a:solidFill>
                  <a:srgbClr val="FFFFFF"/>
                </a:solidFill>
              </a:rPr>
              <a:t>FAST-RIR: FAST NEURAL DIFFUSE ROOM IMPULSE RESPONSE GENERATOR</a:t>
            </a:r>
            <a:br>
              <a:rPr lang="en-US" sz="5300" b="1" dirty="0">
                <a:solidFill>
                  <a:srgbClr val="FFFFFF"/>
                </a:solidFill>
              </a:rPr>
            </a:br>
            <a:br>
              <a:rPr lang="en-US" sz="2800" b="1" dirty="0">
                <a:solidFill>
                  <a:srgbClr val="FFFFFF"/>
                </a:solidFill>
              </a:rPr>
            </a:br>
            <a:r>
              <a:rPr lang="en-US" sz="2200" b="1" dirty="0">
                <a:solidFill>
                  <a:srgbClr val="FFFFFF"/>
                </a:solidFill>
              </a:rPr>
              <a:t>Anton Ratnarajah, Shi-</a:t>
            </a:r>
            <a:r>
              <a:rPr lang="en-US" sz="2200" b="1" dirty="0" err="1">
                <a:solidFill>
                  <a:srgbClr val="FFFFFF"/>
                </a:solidFill>
              </a:rPr>
              <a:t>Xiong</a:t>
            </a:r>
            <a:r>
              <a:rPr lang="en-US" sz="2200" b="1" dirty="0">
                <a:solidFill>
                  <a:srgbClr val="FFFFFF"/>
                </a:solidFill>
              </a:rPr>
              <a:t> Zhang, Meng Yu, </a:t>
            </a:r>
            <a:r>
              <a:rPr lang="en-US" sz="2200" b="1" dirty="0" err="1">
                <a:solidFill>
                  <a:srgbClr val="FFFFFF"/>
                </a:solidFill>
              </a:rPr>
              <a:t>Zhenyu</a:t>
            </a:r>
            <a:r>
              <a:rPr lang="en-US" sz="2200" b="1" dirty="0">
                <a:solidFill>
                  <a:srgbClr val="FFFFFF"/>
                </a:solidFill>
              </a:rPr>
              <a:t> Tang, Dinesh </a:t>
            </a:r>
            <a:r>
              <a:rPr lang="en-US" sz="2200" b="1" dirty="0" err="1">
                <a:solidFill>
                  <a:srgbClr val="FFFFFF"/>
                </a:solidFill>
              </a:rPr>
              <a:t>Manocha</a:t>
            </a:r>
            <a:r>
              <a:rPr lang="en-US" sz="2200" b="1" dirty="0">
                <a:solidFill>
                  <a:srgbClr val="FFFFFF"/>
                </a:solidFill>
              </a:rPr>
              <a:t>, Dong Yu</a:t>
            </a:r>
          </a:p>
        </p:txBody>
      </p:sp>
      <p:sp>
        <p:nvSpPr>
          <p:cNvPr id="3" name="Subtitle 2">
            <a:extLst>
              <a:ext uri="{FF2B5EF4-FFF2-40B4-BE49-F238E27FC236}">
                <a16:creationId xmlns:a16="http://schemas.microsoft.com/office/drawing/2014/main" id="{0E79EE30-E5D5-4ABD-98E4-A8359C336ECA}"/>
              </a:ext>
            </a:extLst>
          </p:cNvPr>
          <p:cNvSpPr>
            <a:spLocks noGrp="1"/>
          </p:cNvSpPr>
          <p:nvPr>
            <p:ph type="subTitle" idx="1"/>
          </p:nvPr>
        </p:nvSpPr>
        <p:spPr>
          <a:xfrm>
            <a:off x="455520" y="4604124"/>
            <a:ext cx="10005951" cy="1458258"/>
          </a:xfrm>
        </p:spPr>
        <p:txBody>
          <a:bodyPr anchor="ctr">
            <a:normAutofit/>
          </a:bodyPr>
          <a:lstStyle/>
          <a:p>
            <a:pPr algn="l"/>
            <a:r>
              <a:rPr lang="en-US" b="1" dirty="0"/>
              <a:t>Presenter : Anton Jeran Ratnarajah (University of Maryland, College Park)</a:t>
            </a:r>
          </a:p>
        </p:txBody>
      </p:sp>
      <p:pic>
        <p:nvPicPr>
          <p:cNvPr id="13" name="Picture 12" descr="A close up of a logo&#10;&#10;Description automatically generated">
            <a:extLst>
              <a:ext uri="{FF2B5EF4-FFF2-40B4-BE49-F238E27FC236}">
                <a16:creationId xmlns:a16="http://schemas.microsoft.com/office/drawing/2014/main" id="{3B3A896F-9BB8-406E-A82F-DE775BE285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3760" y="3039868"/>
            <a:ext cx="2150977" cy="1168808"/>
          </a:xfrm>
          <a:prstGeom prst="rect">
            <a:avLst/>
          </a:prstGeom>
        </p:spPr>
      </p:pic>
      <p:pic>
        <p:nvPicPr>
          <p:cNvPr id="5" name="Picture 4">
            <a:extLst>
              <a:ext uri="{FF2B5EF4-FFF2-40B4-BE49-F238E27FC236}">
                <a16:creationId xmlns:a16="http://schemas.microsoft.com/office/drawing/2014/main" id="{22576C8A-6949-43DF-BA8E-20F8547A29D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867461" y="2758318"/>
            <a:ext cx="1731909" cy="1731909"/>
          </a:xfrm>
          <a:prstGeom prst="rect">
            <a:avLst/>
          </a:prstGeom>
        </p:spPr>
      </p:pic>
    </p:spTree>
    <p:extLst>
      <p:ext uri="{BB962C8B-B14F-4D97-AF65-F5344CB8AC3E}">
        <p14:creationId xmlns:p14="http://schemas.microsoft.com/office/powerpoint/2010/main" val="3447689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OUR APPROACH – Objective Function</a:t>
            </a:r>
          </a:p>
        </p:txBody>
      </p:sp>
      <p:sp>
        <p:nvSpPr>
          <p:cNvPr id="13" name="TextBox 12">
            <a:extLst>
              <a:ext uri="{FF2B5EF4-FFF2-40B4-BE49-F238E27FC236}">
                <a16:creationId xmlns:a16="http://schemas.microsoft.com/office/drawing/2014/main" id="{B07E5B6E-F27B-4831-9158-09671E2690A2}"/>
              </a:ext>
            </a:extLst>
          </p:cNvPr>
          <p:cNvSpPr txBox="1"/>
          <p:nvPr/>
        </p:nvSpPr>
        <p:spPr>
          <a:xfrm>
            <a:off x="-119531" y="1738546"/>
            <a:ext cx="12006729" cy="1200329"/>
          </a:xfrm>
          <a:prstGeom prst="rect">
            <a:avLst/>
          </a:prstGeom>
          <a:noFill/>
        </p:spPr>
        <p:txBody>
          <a:bodyPr wrap="square">
            <a:spAutoFit/>
          </a:bodyPr>
          <a:lstStyle/>
          <a:p>
            <a:pPr marL="914400" lvl="1" indent="-457200">
              <a:spcBef>
                <a:spcPts val="520"/>
              </a:spcBef>
              <a:buClr>
                <a:srgbClr val="C30A29"/>
              </a:buClr>
              <a:buSzPts val="1768"/>
              <a:buFont typeface="Arial" panose="020B0604020202020204" pitchFamily="34" charset="0"/>
              <a:buChar char="•"/>
            </a:pPr>
            <a:r>
              <a:rPr lang="en-US" sz="2400" kern="0" dirty="0">
                <a:solidFill>
                  <a:srgbClr val="2A2F30"/>
                </a:solidFill>
                <a:latin typeface="Arial"/>
                <a:cs typeface="Arial"/>
                <a:sym typeface="Arial"/>
              </a:rPr>
              <a:t>We train our discriminator network (D</a:t>
            </a:r>
            <a:r>
              <a:rPr lang="en-US" sz="2400" kern="0" baseline="-25000" dirty="0">
                <a:solidFill>
                  <a:srgbClr val="2A2F30"/>
                </a:solidFill>
                <a:latin typeface="Arial"/>
                <a:cs typeface="Arial"/>
                <a:sym typeface="Arial"/>
              </a:rPr>
              <a:t>N</a:t>
            </a:r>
            <a:r>
              <a:rPr lang="en-US" sz="2400" kern="0" dirty="0">
                <a:solidFill>
                  <a:srgbClr val="2A2F30"/>
                </a:solidFill>
                <a:latin typeface="Arial"/>
                <a:cs typeface="Arial"/>
                <a:sym typeface="Arial"/>
              </a:rPr>
              <a:t>) using the modified CGAN error. The discriminator network is trained to discriminate the generated RIRs using our FAST-RIR with the ground truth RIRs for a given acoustic environment.</a:t>
            </a:r>
          </a:p>
        </p:txBody>
      </p:sp>
      <p:pic>
        <p:nvPicPr>
          <p:cNvPr id="19" name="Picture 18" descr="Diagram&#10;&#10;Description automatically generated with low confidence">
            <a:extLst>
              <a:ext uri="{FF2B5EF4-FFF2-40B4-BE49-F238E27FC236}">
                <a16:creationId xmlns:a16="http://schemas.microsoft.com/office/drawing/2014/main" id="{05EDA740-2CC2-4734-BBDC-78139F0F3516}"/>
              </a:ext>
            </a:extLst>
          </p:cNvPr>
          <p:cNvPicPr>
            <a:picLocks noChangeAspect="1"/>
          </p:cNvPicPr>
          <p:nvPr/>
        </p:nvPicPr>
        <p:blipFill>
          <a:blip r:embed="rId3"/>
          <a:stretch>
            <a:fillRect/>
          </a:stretch>
        </p:blipFill>
        <p:spPr>
          <a:xfrm>
            <a:off x="677489" y="3502289"/>
            <a:ext cx="11000534" cy="2045195"/>
          </a:xfrm>
          <a:prstGeom prst="rect">
            <a:avLst/>
          </a:prstGeom>
        </p:spPr>
      </p:pic>
    </p:spTree>
    <p:extLst>
      <p:ext uri="{BB962C8B-B14F-4D97-AF65-F5344CB8AC3E}">
        <p14:creationId xmlns:p14="http://schemas.microsoft.com/office/powerpoint/2010/main" val="3191912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Experiments - Baseline</a:t>
            </a:r>
          </a:p>
        </p:txBody>
      </p:sp>
      <p:sp>
        <p:nvSpPr>
          <p:cNvPr id="11" name="TextBox 10">
            <a:extLst>
              <a:ext uri="{FF2B5EF4-FFF2-40B4-BE49-F238E27FC236}">
                <a16:creationId xmlns:a16="http://schemas.microsoft.com/office/drawing/2014/main" id="{B577ECD3-23BF-4590-A887-7CDD97953365}"/>
              </a:ext>
            </a:extLst>
          </p:cNvPr>
          <p:cNvSpPr txBox="1"/>
          <p:nvPr/>
        </p:nvSpPr>
        <p:spPr>
          <a:xfrm>
            <a:off x="104657" y="1702469"/>
            <a:ext cx="11982681" cy="3983142"/>
          </a:xfrm>
          <a:prstGeom prst="rect">
            <a:avLst/>
          </a:prstGeom>
          <a:noFill/>
        </p:spPr>
        <p:txBody>
          <a:bodyPr wrap="square">
            <a:spAutoFit/>
          </a:bodyPr>
          <a:lstStyle/>
          <a:p>
            <a:pPr marL="457200" indent="-457200">
              <a:spcBef>
                <a:spcPts val="520"/>
              </a:spcBef>
              <a:buClr>
                <a:srgbClr val="C30A29"/>
              </a:buClr>
              <a:buSzPts val="1768"/>
              <a:buFont typeface="Arial" panose="020B0604020202020204" pitchFamily="34" charset="0"/>
              <a:buChar char="•"/>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We randomly select 30,000 different acoustic environments within the range of the training dataset and generate RIRs corresponding to the selected acoustic environments using the following RIR generators to evaluate the performance of FAST-RIR.</a:t>
            </a:r>
          </a:p>
          <a:p>
            <a:pPr marL="457200" marR="0" lvl="1" indent="0" algn="l" defTabSz="914400" rtl="0" eaLnBrk="1" fontAlgn="auto" latinLnBrk="0" hangingPunct="1">
              <a:lnSpc>
                <a:spcPct val="100000"/>
              </a:lnSpc>
              <a:spcBef>
                <a:spcPts val="520"/>
              </a:spcBef>
              <a:spcAft>
                <a:spcPts val="0"/>
              </a:spcAft>
              <a:buClr>
                <a:srgbClr val="C30A29"/>
              </a:buClr>
              <a:buSzPts val="1768"/>
              <a:buFont typeface="Arial"/>
              <a:buNone/>
              <a:tabLst/>
              <a:defRPr/>
            </a:pPr>
            <a:endParaRPr kumimoji="0" lang="en-US" sz="2400" b="0" i="0" u="none" strike="noStrike" kern="0" cap="none" spc="0" normalizeH="0" baseline="0" noProof="0" dirty="0">
              <a:ln>
                <a:noFill/>
              </a:ln>
              <a:solidFill>
                <a:srgbClr val="2A2F30"/>
              </a:solidFill>
              <a:effectLst/>
              <a:uLnTx/>
              <a:uFillTx/>
              <a:latin typeface="Arial"/>
              <a:cs typeface="Arial"/>
              <a:sym typeface="Arial"/>
            </a:endParaRPr>
          </a:p>
          <a:p>
            <a:pPr marL="1371600" marR="0" lvl="2" indent="-457200" algn="l" defTabSz="914400" rtl="0" eaLnBrk="1" fontAlgn="auto" latinLnBrk="0" hangingPunct="1">
              <a:lnSpc>
                <a:spcPct val="100000"/>
              </a:lnSpc>
              <a:spcBef>
                <a:spcPts val="420"/>
              </a:spcBef>
              <a:spcAft>
                <a:spcPts val="0"/>
              </a:spcAft>
              <a:buClr>
                <a:srgbClr val="C30A29"/>
              </a:buClr>
              <a:buSzPts val="1428"/>
              <a:buFont typeface="+mj-lt"/>
              <a:buAutoNum type="arabicPeriod"/>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Image method [1]</a:t>
            </a:r>
          </a:p>
          <a:p>
            <a:pPr marL="1371600" lvl="2" indent="-457200">
              <a:spcBef>
                <a:spcPts val="420"/>
              </a:spcBef>
              <a:buClr>
                <a:srgbClr val="C30A29"/>
              </a:buClr>
              <a:buSzPts val="1428"/>
              <a:buFont typeface="+mj-lt"/>
              <a:buAutoNum type="arabicPeriod"/>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Diffuse Acoustic Simulator (DAS) [2]</a:t>
            </a:r>
          </a:p>
          <a:p>
            <a:pPr marL="1371600" marR="0" lvl="2" indent="-457200" algn="l" defTabSz="914400" rtl="0" eaLnBrk="1" fontAlgn="auto" latinLnBrk="0" hangingPunct="1">
              <a:lnSpc>
                <a:spcPct val="100000"/>
              </a:lnSpc>
              <a:spcBef>
                <a:spcPts val="420"/>
              </a:spcBef>
              <a:spcAft>
                <a:spcPts val="0"/>
              </a:spcAft>
              <a:buClr>
                <a:srgbClr val="C30A29"/>
              </a:buClr>
              <a:buSzPts val="1428"/>
              <a:buFont typeface="+mj-lt"/>
              <a:buAutoNum type="arabicPeriod"/>
              <a:tabLst/>
              <a:defRPr/>
            </a:pPr>
            <a:r>
              <a:rPr kumimoji="0" lang="en-US" sz="2400" b="0" i="0" u="none" strike="noStrike" kern="0" cap="none" spc="0" normalizeH="0" baseline="0" noProof="0" dirty="0" err="1">
                <a:ln>
                  <a:noFill/>
                </a:ln>
                <a:solidFill>
                  <a:srgbClr val="2A2F30"/>
                </a:solidFill>
                <a:effectLst/>
                <a:uLnTx/>
                <a:uFillTx/>
                <a:latin typeface="Arial"/>
                <a:cs typeface="Arial"/>
                <a:sym typeface="Arial"/>
              </a:rPr>
              <a:t>gpuRIR</a:t>
            </a:r>
            <a:r>
              <a:rPr kumimoji="0" lang="en-US" sz="2400" b="0" i="0" u="none" strike="noStrike" kern="0" cap="none" spc="0" normalizeH="0" baseline="0" noProof="0" dirty="0">
                <a:ln>
                  <a:noFill/>
                </a:ln>
                <a:solidFill>
                  <a:srgbClr val="2A2F30"/>
                </a:solidFill>
                <a:effectLst/>
                <a:uLnTx/>
                <a:uFillTx/>
                <a:latin typeface="Arial"/>
                <a:cs typeface="Arial"/>
                <a:sym typeface="Arial"/>
              </a:rPr>
              <a:t> [3]</a:t>
            </a:r>
          </a:p>
          <a:p>
            <a:pPr marL="1371600" marR="0" lvl="2" indent="-457200" algn="l" defTabSz="914400" rtl="0" eaLnBrk="1" fontAlgn="auto" latinLnBrk="0" hangingPunct="1">
              <a:lnSpc>
                <a:spcPct val="100000"/>
              </a:lnSpc>
              <a:spcBef>
                <a:spcPts val="420"/>
              </a:spcBef>
              <a:spcAft>
                <a:spcPts val="0"/>
              </a:spcAft>
              <a:buClr>
                <a:srgbClr val="C30A29"/>
              </a:buClr>
              <a:buSzPts val="1428"/>
              <a:buFont typeface="+mj-lt"/>
              <a:buAutoNum type="arabicPeriod"/>
              <a:tabLst/>
              <a:defRPr/>
            </a:pPr>
            <a:r>
              <a:rPr kumimoji="0" lang="en-US" sz="2400" b="1" i="0" u="none" strike="noStrike" kern="0" cap="none" spc="0" normalizeH="0" baseline="0" noProof="0" dirty="0">
                <a:ln>
                  <a:noFill/>
                </a:ln>
                <a:solidFill>
                  <a:srgbClr val="2A2F30"/>
                </a:solidFill>
                <a:effectLst/>
                <a:uLnTx/>
                <a:uFillTx/>
                <a:latin typeface="Arial"/>
                <a:cs typeface="Arial"/>
                <a:sym typeface="Arial"/>
              </a:rPr>
              <a:t>FAST-RIR</a:t>
            </a:r>
          </a:p>
          <a:p>
            <a:pPr marL="914400" marR="0" lvl="2" indent="0" algn="l" defTabSz="914400" rtl="0" eaLnBrk="1" fontAlgn="auto" latinLnBrk="0" hangingPunct="1">
              <a:lnSpc>
                <a:spcPct val="100000"/>
              </a:lnSpc>
              <a:spcBef>
                <a:spcPts val="420"/>
              </a:spcBef>
              <a:spcAft>
                <a:spcPts val="0"/>
              </a:spcAft>
              <a:buClr>
                <a:srgbClr val="C30A29"/>
              </a:buClr>
              <a:buSzPts val="1428"/>
              <a:buFont typeface="Arial"/>
              <a:buNone/>
              <a:tabLst/>
              <a:defRPr/>
            </a:pPr>
            <a:endParaRPr kumimoji="0" lang="en-US" sz="1600" b="1" i="0" u="none" strike="noStrike" kern="0" cap="none" spc="0" normalizeH="0" baseline="0" noProof="0" dirty="0">
              <a:ln>
                <a:noFill/>
              </a:ln>
              <a:solidFill>
                <a:srgbClr val="2A2F30"/>
              </a:solidFill>
              <a:effectLst/>
              <a:uLnTx/>
              <a:uFillTx/>
              <a:latin typeface="Arial"/>
              <a:cs typeface="Arial"/>
              <a:sym typeface="Arial"/>
            </a:endParaRPr>
          </a:p>
        </p:txBody>
      </p:sp>
      <p:sp>
        <p:nvSpPr>
          <p:cNvPr id="12" name="TextBox 11">
            <a:extLst>
              <a:ext uri="{FF2B5EF4-FFF2-40B4-BE49-F238E27FC236}">
                <a16:creationId xmlns:a16="http://schemas.microsoft.com/office/drawing/2014/main" id="{0010660B-493A-48C3-8156-C9B0B7984C63}"/>
              </a:ext>
            </a:extLst>
          </p:cNvPr>
          <p:cNvSpPr txBox="1"/>
          <p:nvPr/>
        </p:nvSpPr>
        <p:spPr>
          <a:xfrm>
            <a:off x="-3" y="6088559"/>
            <a:ext cx="12192003" cy="769441"/>
          </a:xfrm>
          <a:prstGeom prst="rect">
            <a:avLst/>
          </a:prstGeom>
          <a:solidFill>
            <a:schemeClr val="accent1"/>
          </a:solidFill>
        </p:spPr>
        <p:txBody>
          <a:bodyPr wrap="square">
            <a:spAutoFit/>
          </a:bodyPr>
          <a:lstStyle/>
          <a:p>
            <a:pPr marL="228600" indent="-228600">
              <a:buFontTx/>
              <a:buAutoNum type="arabicParenR"/>
            </a:pPr>
            <a:r>
              <a:rPr lang="en-US" sz="1100" dirty="0" err="1">
                <a:solidFill>
                  <a:schemeClr val="bg1"/>
                </a:solidFill>
              </a:rPr>
              <a:t>Jont</a:t>
            </a:r>
            <a:r>
              <a:rPr lang="en-US" sz="1100" dirty="0">
                <a:solidFill>
                  <a:schemeClr val="bg1"/>
                </a:solidFill>
              </a:rPr>
              <a:t> B. Allen and David A. Berkley, “Image method for efficiently simulating small-room acoustics,” Acoustical Society of America Journal, vol. 65, no. 4, pp. 943–950, Apr. 1979.</a:t>
            </a:r>
          </a:p>
          <a:p>
            <a:pPr marL="228600" indent="-228600">
              <a:buFontTx/>
              <a:buAutoNum type="arabicParenR"/>
            </a:pPr>
            <a:r>
              <a:rPr lang="en-US" sz="1100" dirty="0" err="1">
                <a:solidFill>
                  <a:schemeClr val="bg1"/>
                </a:solidFill>
              </a:rPr>
              <a:t>Zhenyu</a:t>
            </a:r>
            <a:r>
              <a:rPr lang="en-US" sz="1100" dirty="0">
                <a:solidFill>
                  <a:schemeClr val="bg1"/>
                </a:solidFill>
              </a:rPr>
              <a:t> Tang, </a:t>
            </a:r>
            <a:r>
              <a:rPr lang="en-US" sz="1100" dirty="0" err="1">
                <a:solidFill>
                  <a:schemeClr val="bg1"/>
                </a:solidFill>
              </a:rPr>
              <a:t>Lianwu</a:t>
            </a:r>
            <a:r>
              <a:rPr lang="en-US" sz="1100" dirty="0">
                <a:solidFill>
                  <a:schemeClr val="bg1"/>
                </a:solidFill>
              </a:rPr>
              <a:t> Chen, Bo Wu, Dong Yu, and Dinesh </a:t>
            </a:r>
            <a:r>
              <a:rPr lang="en-US" sz="1100" dirty="0" err="1">
                <a:solidFill>
                  <a:schemeClr val="bg1"/>
                </a:solidFill>
              </a:rPr>
              <a:t>Manocha</a:t>
            </a:r>
            <a:r>
              <a:rPr lang="en-US" sz="1100" dirty="0">
                <a:solidFill>
                  <a:schemeClr val="bg1"/>
                </a:solidFill>
              </a:rPr>
              <a:t>, “Improving reverberant speech training using diffuse acoustic simulation,” in ICASSP. 2020, pp. 6969–6973, IEEE. </a:t>
            </a:r>
          </a:p>
          <a:p>
            <a:pPr marL="228600" indent="-228600">
              <a:buFontTx/>
              <a:buAutoNum type="arabicParenR"/>
            </a:pPr>
            <a:r>
              <a:rPr lang="en-US" sz="1100" dirty="0">
                <a:solidFill>
                  <a:schemeClr val="bg1"/>
                </a:solidFill>
              </a:rPr>
              <a:t>David Diaz-Guerra, Antonio Miguel, and Jose R Beltran, “</a:t>
            </a:r>
            <a:r>
              <a:rPr lang="en-US" sz="1100" dirty="0" err="1">
                <a:solidFill>
                  <a:schemeClr val="bg1"/>
                </a:solidFill>
              </a:rPr>
              <a:t>gpurir</a:t>
            </a:r>
            <a:r>
              <a:rPr lang="en-US" sz="1100" dirty="0">
                <a:solidFill>
                  <a:schemeClr val="bg1"/>
                </a:solidFill>
              </a:rPr>
              <a:t>: A python library for room impulse response simulation with </a:t>
            </a:r>
            <a:r>
              <a:rPr lang="en-US" sz="1100" dirty="0" err="1">
                <a:solidFill>
                  <a:schemeClr val="bg1"/>
                </a:solidFill>
              </a:rPr>
              <a:t>gpu</a:t>
            </a:r>
            <a:r>
              <a:rPr lang="en-US" sz="1100" dirty="0">
                <a:solidFill>
                  <a:schemeClr val="bg1"/>
                </a:solidFill>
              </a:rPr>
              <a:t> acceleration,” Multimedia Tools and Applications, vol. 80, no. 4, pp. 5653–5671, 2021.</a:t>
            </a:r>
          </a:p>
        </p:txBody>
      </p:sp>
    </p:spTree>
    <p:extLst>
      <p:ext uri="{BB962C8B-B14F-4D97-AF65-F5344CB8AC3E}">
        <p14:creationId xmlns:p14="http://schemas.microsoft.com/office/powerpoint/2010/main" val="22175810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Experiments - Runtime</a:t>
            </a:r>
          </a:p>
        </p:txBody>
      </p:sp>
      <p:pic>
        <p:nvPicPr>
          <p:cNvPr id="10" name="Picture 9">
            <a:extLst>
              <a:ext uri="{FF2B5EF4-FFF2-40B4-BE49-F238E27FC236}">
                <a16:creationId xmlns:a16="http://schemas.microsoft.com/office/drawing/2014/main" id="{39E9E161-BBE7-47B3-8D31-6609435B1C8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37878" y="1657408"/>
            <a:ext cx="9316238" cy="5127234"/>
          </a:xfrm>
          <a:prstGeom prst="rect">
            <a:avLst/>
          </a:prstGeom>
        </p:spPr>
      </p:pic>
    </p:spTree>
    <p:extLst>
      <p:ext uri="{BB962C8B-B14F-4D97-AF65-F5344CB8AC3E}">
        <p14:creationId xmlns:p14="http://schemas.microsoft.com/office/powerpoint/2010/main" val="371849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Experiments – T</a:t>
            </a:r>
            <a:r>
              <a:rPr lang="en-US" sz="4000" b="1" baseline="-25000" dirty="0">
                <a:solidFill>
                  <a:srgbClr val="FFFFFF"/>
                </a:solidFill>
              </a:rPr>
              <a:t>60  </a:t>
            </a:r>
            <a:r>
              <a:rPr lang="en-US" sz="4000" b="1" dirty="0">
                <a:solidFill>
                  <a:srgbClr val="FFFFFF"/>
                </a:solidFill>
              </a:rPr>
              <a:t>Error</a:t>
            </a:r>
          </a:p>
        </p:txBody>
      </p:sp>
      <p:pic>
        <p:nvPicPr>
          <p:cNvPr id="9" name="Picture 8" descr="A screenshot of a computer&#10;&#10;Description automatically generated with low confidence">
            <a:extLst>
              <a:ext uri="{FF2B5EF4-FFF2-40B4-BE49-F238E27FC236}">
                <a16:creationId xmlns:a16="http://schemas.microsoft.com/office/drawing/2014/main" id="{82C0EF47-4399-4508-8320-BADBE3A48F2F}"/>
              </a:ext>
            </a:extLst>
          </p:cNvPr>
          <p:cNvPicPr>
            <a:picLocks noChangeAspect="1"/>
          </p:cNvPicPr>
          <p:nvPr/>
        </p:nvPicPr>
        <p:blipFill>
          <a:blip r:embed="rId3"/>
          <a:stretch>
            <a:fillRect/>
          </a:stretch>
        </p:blipFill>
        <p:spPr>
          <a:xfrm>
            <a:off x="572446" y="1690054"/>
            <a:ext cx="11047104" cy="5075324"/>
          </a:xfrm>
          <a:prstGeom prst="rect">
            <a:avLst/>
          </a:prstGeom>
        </p:spPr>
      </p:pic>
    </p:spTree>
    <p:extLst>
      <p:ext uri="{BB962C8B-B14F-4D97-AF65-F5344CB8AC3E}">
        <p14:creationId xmlns:p14="http://schemas.microsoft.com/office/powerpoint/2010/main" val="1387233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Experiments – Automatic Speech Recognition</a:t>
            </a:r>
          </a:p>
        </p:txBody>
      </p:sp>
      <p:sp>
        <p:nvSpPr>
          <p:cNvPr id="10" name="TextBox 9">
            <a:extLst>
              <a:ext uri="{FF2B5EF4-FFF2-40B4-BE49-F238E27FC236}">
                <a16:creationId xmlns:a16="http://schemas.microsoft.com/office/drawing/2014/main" id="{4C5C7632-4B72-41AF-BC51-2D39BCF1882B}"/>
              </a:ext>
            </a:extLst>
          </p:cNvPr>
          <p:cNvSpPr txBox="1"/>
          <p:nvPr/>
        </p:nvSpPr>
        <p:spPr>
          <a:xfrm>
            <a:off x="-292847" y="1875967"/>
            <a:ext cx="12150165" cy="3672800"/>
          </a:xfrm>
          <a:prstGeom prst="rect">
            <a:avLst/>
          </a:prstGeom>
          <a:noFill/>
        </p:spPr>
        <p:txBody>
          <a:bodyPr wrap="square">
            <a:spAutoFit/>
          </a:bodyPr>
          <a:lstStyle/>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We use close-talk speech data recorded using </a:t>
            </a:r>
            <a:r>
              <a:rPr kumimoji="0" lang="en-US" sz="2400" b="1" i="0" u="none" strike="noStrike" kern="0" cap="none" spc="0" normalizeH="0" baseline="0" noProof="0" dirty="0">
                <a:ln>
                  <a:noFill/>
                </a:ln>
                <a:solidFill>
                  <a:srgbClr val="2A2F30"/>
                </a:solidFill>
                <a:effectLst/>
                <a:uLnTx/>
                <a:uFillTx/>
                <a:latin typeface="Arial"/>
                <a:cs typeface="Arial"/>
                <a:sym typeface="Arial"/>
              </a:rPr>
              <a:t>Individual Headset Microphones (IHM) </a:t>
            </a:r>
            <a:r>
              <a:rPr kumimoji="0" lang="en-US" sz="2400" b="0" i="0" u="none" strike="noStrike" kern="0" cap="none" spc="0" normalizeH="0" baseline="0" noProof="0" dirty="0">
                <a:ln>
                  <a:noFill/>
                </a:ln>
                <a:solidFill>
                  <a:srgbClr val="2A2F30"/>
                </a:solidFill>
                <a:effectLst/>
                <a:uLnTx/>
                <a:uFillTx/>
                <a:latin typeface="Arial"/>
                <a:cs typeface="Arial"/>
                <a:sym typeface="Arial"/>
              </a:rPr>
              <a:t>and distant speech data recorded using </a:t>
            </a:r>
            <a:r>
              <a:rPr kumimoji="0" lang="en-US" sz="2400" b="1" i="0" u="none" strike="noStrike" kern="0" cap="none" spc="0" normalizeH="0" baseline="0" noProof="0" dirty="0">
                <a:ln>
                  <a:noFill/>
                </a:ln>
                <a:solidFill>
                  <a:srgbClr val="2A2F30"/>
                </a:solidFill>
                <a:effectLst/>
                <a:uLnTx/>
                <a:uFillTx/>
                <a:latin typeface="Arial"/>
                <a:cs typeface="Arial"/>
                <a:sym typeface="Arial"/>
              </a:rPr>
              <a:t>Single Distant Microphones (SDM) </a:t>
            </a:r>
            <a:r>
              <a:rPr kumimoji="0" lang="en-US" sz="2400" b="0" i="0" u="none" strike="noStrike" kern="0" cap="none" spc="0" normalizeH="0" baseline="0" noProof="0" dirty="0">
                <a:ln>
                  <a:noFill/>
                </a:ln>
                <a:solidFill>
                  <a:srgbClr val="2A2F30"/>
                </a:solidFill>
                <a:effectLst/>
                <a:uLnTx/>
                <a:uFillTx/>
                <a:latin typeface="Arial"/>
                <a:cs typeface="Arial"/>
                <a:sym typeface="Arial"/>
              </a:rPr>
              <a:t>from AMI corpus.</a:t>
            </a:r>
          </a:p>
          <a:p>
            <a:pPr marL="457200" marR="0" lvl="1" indent="0" algn="l" defTabSz="914400" rtl="0" eaLnBrk="1" fontAlgn="auto" latinLnBrk="0" hangingPunct="1">
              <a:lnSpc>
                <a:spcPct val="100000"/>
              </a:lnSpc>
              <a:spcBef>
                <a:spcPts val="520"/>
              </a:spcBef>
              <a:spcAft>
                <a:spcPts val="0"/>
              </a:spcAft>
              <a:buClr>
                <a:srgbClr val="C30A29"/>
              </a:buClr>
              <a:buSzPts val="1768"/>
              <a:buFont typeface="Arial"/>
              <a:buNone/>
              <a:tabLst/>
              <a:defRPr/>
            </a:pPr>
            <a:endParaRPr kumimoji="0" lang="en-US" sz="2400" b="0" i="0" u="none" strike="noStrike" kern="0" cap="none" spc="0" normalizeH="0" baseline="0" noProof="0" dirty="0">
              <a:ln>
                <a:noFill/>
              </a:ln>
              <a:solidFill>
                <a:srgbClr val="2A2F30"/>
              </a:solidFill>
              <a:effectLst/>
              <a:uLnTx/>
              <a:uFillTx/>
              <a:latin typeface="Arial"/>
              <a:cs typeface="Arial"/>
              <a:sym typeface="Arial"/>
            </a:endParaRP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We modified the Kaldi recipe to take IHM data as the training set and SDM data as the test set.</a:t>
            </a:r>
          </a:p>
          <a:p>
            <a:pPr marL="457200" marR="0" lvl="1" indent="0" algn="l" defTabSz="914400" rtl="0" eaLnBrk="1" fontAlgn="auto" latinLnBrk="0" hangingPunct="1">
              <a:lnSpc>
                <a:spcPct val="100000"/>
              </a:lnSpc>
              <a:spcBef>
                <a:spcPts val="520"/>
              </a:spcBef>
              <a:spcAft>
                <a:spcPts val="0"/>
              </a:spcAft>
              <a:buClr>
                <a:srgbClr val="C30A29"/>
              </a:buClr>
              <a:buSzPts val="1768"/>
              <a:buFont typeface="Arial"/>
              <a:buNone/>
              <a:tabLst/>
              <a:defRPr/>
            </a:pPr>
            <a:endParaRPr kumimoji="0" lang="en-US" sz="2400" b="0" i="0" u="none" strike="noStrike" kern="0" cap="none" spc="0" normalizeH="0" baseline="0" noProof="0" dirty="0">
              <a:ln>
                <a:noFill/>
              </a:ln>
              <a:solidFill>
                <a:srgbClr val="2A2F30"/>
              </a:solidFill>
              <a:effectLst/>
              <a:uLnTx/>
              <a:uFillTx/>
              <a:latin typeface="Arial"/>
              <a:cs typeface="Arial"/>
              <a:sym typeface="Arial"/>
            </a:endParaRP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We artificially created distant speech training data by convolving IHM data with 30,000 RIRs generated using image method, </a:t>
            </a:r>
            <a:r>
              <a:rPr kumimoji="0" lang="en-US" sz="2400" b="0" i="0" u="none" strike="noStrike" kern="0" cap="none" spc="0" normalizeH="0" baseline="0" noProof="0" dirty="0" err="1">
                <a:ln>
                  <a:noFill/>
                </a:ln>
                <a:solidFill>
                  <a:srgbClr val="2A2F30"/>
                </a:solidFill>
                <a:effectLst/>
                <a:uLnTx/>
                <a:uFillTx/>
                <a:latin typeface="Arial"/>
                <a:cs typeface="Arial"/>
                <a:sym typeface="Arial"/>
              </a:rPr>
              <a:t>gpuRIR</a:t>
            </a:r>
            <a:r>
              <a:rPr kumimoji="0" lang="en-US" sz="2400" b="0" i="0" u="none" strike="noStrike" kern="0" cap="none" spc="0" normalizeH="0" baseline="0" noProof="0" dirty="0">
                <a:ln>
                  <a:noFill/>
                </a:ln>
                <a:solidFill>
                  <a:srgbClr val="2A2F30"/>
                </a:solidFill>
                <a:effectLst/>
                <a:uLnTx/>
                <a:uFillTx/>
                <a:latin typeface="Arial"/>
                <a:cs typeface="Arial"/>
                <a:sym typeface="Arial"/>
              </a:rPr>
              <a:t>, DAS, and FAST-RIR.</a:t>
            </a:r>
          </a:p>
        </p:txBody>
      </p:sp>
    </p:spTree>
    <p:extLst>
      <p:ext uri="{BB962C8B-B14F-4D97-AF65-F5344CB8AC3E}">
        <p14:creationId xmlns:p14="http://schemas.microsoft.com/office/powerpoint/2010/main" val="1244247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Experiments – Automatic Speech Recognition</a:t>
            </a:r>
          </a:p>
        </p:txBody>
      </p:sp>
      <p:pic>
        <p:nvPicPr>
          <p:cNvPr id="9" name="Picture 8">
            <a:extLst>
              <a:ext uri="{FF2B5EF4-FFF2-40B4-BE49-F238E27FC236}">
                <a16:creationId xmlns:a16="http://schemas.microsoft.com/office/drawing/2014/main" id="{81FE3024-F6A0-40F3-BBB4-739E53AB755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81743" y="1601383"/>
            <a:ext cx="9037812" cy="5256617"/>
          </a:xfrm>
          <a:prstGeom prst="rect">
            <a:avLst/>
          </a:prstGeom>
        </p:spPr>
      </p:pic>
    </p:spTree>
    <p:extLst>
      <p:ext uri="{BB962C8B-B14F-4D97-AF65-F5344CB8AC3E}">
        <p14:creationId xmlns:p14="http://schemas.microsoft.com/office/powerpoint/2010/main" val="291986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Discussion and Future Work</a:t>
            </a:r>
          </a:p>
        </p:txBody>
      </p:sp>
      <p:sp>
        <p:nvSpPr>
          <p:cNvPr id="10" name="TextBox 9">
            <a:extLst>
              <a:ext uri="{FF2B5EF4-FFF2-40B4-BE49-F238E27FC236}">
                <a16:creationId xmlns:a16="http://schemas.microsoft.com/office/drawing/2014/main" id="{97B8EFBA-5CC8-42AD-9B81-7E804DEAB923}"/>
              </a:ext>
            </a:extLst>
          </p:cNvPr>
          <p:cNvSpPr txBox="1"/>
          <p:nvPr/>
        </p:nvSpPr>
        <p:spPr>
          <a:xfrm>
            <a:off x="-370540" y="1970422"/>
            <a:ext cx="12191996" cy="3524042"/>
          </a:xfrm>
          <a:prstGeom prst="rect">
            <a:avLst/>
          </a:prstGeom>
          <a:noFill/>
        </p:spPr>
        <p:txBody>
          <a:bodyPr wrap="square">
            <a:spAutoFit/>
          </a:bodyPr>
          <a:lstStyle/>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200" b="0" i="0" u="none" strike="noStrike" kern="0" cap="none" spc="0" normalizeH="0" baseline="0" noProof="0" dirty="0">
                <a:ln>
                  <a:noFill/>
                </a:ln>
                <a:solidFill>
                  <a:srgbClr val="2A2F30"/>
                </a:solidFill>
                <a:effectLst/>
                <a:uLnTx/>
                <a:uFillTx/>
                <a:latin typeface="Arial"/>
                <a:cs typeface="Arial"/>
                <a:sym typeface="Arial"/>
              </a:rPr>
              <a:t>We propose a novel FAST-RIR architecture to generate large RIR dataset on the fly.</a:t>
            </a: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endParaRPr kumimoji="0" lang="en-US" sz="2200" b="0" i="0" u="none" strike="noStrike" kern="0" cap="none" spc="0" normalizeH="0" baseline="0" noProof="0" dirty="0">
              <a:ln>
                <a:noFill/>
              </a:ln>
              <a:solidFill>
                <a:srgbClr val="2A2F30"/>
              </a:solidFill>
              <a:effectLst/>
              <a:uLnTx/>
              <a:uFillTx/>
              <a:latin typeface="Arial"/>
              <a:cs typeface="Arial"/>
              <a:sym typeface="Arial"/>
            </a:endParaRP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200" b="0" i="0" u="none" strike="noStrike" kern="0" cap="none" spc="0" normalizeH="0" baseline="0" noProof="0" dirty="0">
                <a:ln>
                  <a:noFill/>
                </a:ln>
                <a:solidFill>
                  <a:srgbClr val="2A2F30"/>
                </a:solidFill>
                <a:effectLst/>
                <a:uLnTx/>
                <a:uFillTx/>
                <a:latin typeface="Arial"/>
                <a:cs typeface="Arial"/>
                <a:sym typeface="Arial"/>
              </a:rPr>
              <a:t>Our FAST-RIR performs similarly in ASR experiments when compared to the RIR generator (DAS), which is used to generate a training dataset to train our FAST-RIR.</a:t>
            </a: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endParaRPr kumimoji="0" lang="en-US" sz="2200" b="0" i="0" u="none" strike="noStrike" kern="0" cap="none" spc="0" normalizeH="0" baseline="0" noProof="0" dirty="0">
              <a:ln>
                <a:noFill/>
              </a:ln>
              <a:solidFill>
                <a:srgbClr val="2A2F30"/>
              </a:solidFill>
              <a:effectLst/>
              <a:uLnTx/>
              <a:uFillTx/>
              <a:latin typeface="Arial"/>
              <a:cs typeface="Arial"/>
              <a:sym typeface="Arial"/>
            </a:endParaRP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200" b="0" i="0" u="none" strike="noStrike" kern="0" cap="none" spc="0" normalizeH="0" baseline="0" noProof="0" dirty="0">
                <a:ln>
                  <a:noFill/>
                </a:ln>
                <a:solidFill>
                  <a:srgbClr val="2A2F30"/>
                </a:solidFill>
                <a:effectLst/>
                <a:uLnTx/>
                <a:uFillTx/>
                <a:latin typeface="Arial"/>
                <a:cs typeface="Arial"/>
                <a:sym typeface="Arial"/>
              </a:rPr>
              <a:t>We can easily train our FAST-RIR with the RIRs generated using any state-of-the-art RIR generator to improve the accuracy of RIR generation.</a:t>
            </a: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endParaRPr kumimoji="0" lang="en-US" sz="2200" b="0" i="0" u="none" strike="noStrike" kern="0" cap="none" spc="0" normalizeH="0" baseline="0" noProof="0" dirty="0">
              <a:ln>
                <a:noFill/>
              </a:ln>
              <a:solidFill>
                <a:srgbClr val="2A2F30"/>
              </a:solidFill>
              <a:effectLst/>
              <a:uLnTx/>
              <a:uFillTx/>
              <a:latin typeface="Arial"/>
              <a:cs typeface="Arial"/>
              <a:sym typeface="Arial"/>
            </a:endParaRP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200" b="0" i="0" u="none" strike="noStrike" kern="0" cap="none" spc="0" normalizeH="0" baseline="0" noProof="0" dirty="0">
                <a:ln>
                  <a:noFill/>
                </a:ln>
                <a:solidFill>
                  <a:srgbClr val="2A2F30"/>
                </a:solidFill>
                <a:effectLst/>
                <a:uLnTx/>
                <a:uFillTx/>
                <a:latin typeface="Arial"/>
                <a:cs typeface="Arial"/>
                <a:sym typeface="Arial"/>
              </a:rPr>
              <a:t>We would like to expand our FAST-RIR to generate RIRs for any complex 3D scenes.</a:t>
            </a:r>
          </a:p>
        </p:txBody>
      </p:sp>
      <p:pic>
        <p:nvPicPr>
          <p:cNvPr id="5" name="Picture 4" descr="Qr code&#10;&#10;Description automatically generated">
            <a:extLst>
              <a:ext uri="{FF2B5EF4-FFF2-40B4-BE49-F238E27FC236}">
                <a16:creationId xmlns:a16="http://schemas.microsoft.com/office/drawing/2014/main" id="{B53862B0-6648-4B45-AB3B-64FDDD6168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72405" y="5494464"/>
            <a:ext cx="1249051" cy="1249051"/>
          </a:xfrm>
          <a:prstGeom prst="rect">
            <a:avLst/>
          </a:prstGeom>
        </p:spPr>
      </p:pic>
    </p:spTree>
    <p:extLst>
      <p:ext uri="{BB962C8B-B14F-4D97-AF65-F5344CB8AC3E}">
        <p14:creationId xmlns:p14="http://schemas.microsoft.com/office/powerpoint/2010/main" val="5796116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Results</a:t>
            </a:r>
          </a:p>
        </p:txBody>
      </p:sp>
      <p:graphicFrame>
        <p:nvGraphicFramePr>
          <p:cNvPr id="10" name="Table 3">
            <a:extLst>
              <a:ext uri="{FF2B5EF4-FFF2-40B4-BE49-F238E27FC236}">
                <a16:creationId xmlns:a16="http://schemas.microsoft.com/office/drawing/2014/main" id="{C118411E-3B7F-45BB-862F-41EAD88B7B52}"/>
              </a:ext>
            </a:extLst>
          </p:cNvPr>
          <p:cNvGraphicFramePr>
            <a:graphicFrameLocks noGrp="1"/>
          </p:cNvGraphicFramePr>
          <p:nvPr>
            <p:extLst>
              <p:ext uri="{D42A27DB-BD31-4B8C-83A1-F6EECF244321}">
                <p14:modId xmlns:p14="http://schemas.microsoft.com/office/powerpoint/2010/main" val="4203839205"/>
              </p:ext>
            </p:extLst>
          </p:nvPr>
        </p:nvGraphicFramePr>
        <p:xfrm>
          <a:off x="1177363" y="1676681"/>
          <a:ext cx="9657980" cy="872307"/>
        </p:xfrm>
        <a:graphic>
          <a:graphicData uri="http://schemas.openxmlformats.org/drawingml/2006/table">
            <a:tbl>
              <a:tblPr firstRow="1" bandRow="1">
                <a:tableStyleId>{5C22544A-7EE6-4342-B048-85BDC9FD1C3A}</a:tableStyleId>
              </a:tblPr>
              <a:tblGrid>
                <a:gridCol w="2267561">
                  <a:extLst>
                    <a:ext uri="{9D8B030D-6E8A-4147-A177-3AD203B41FA5}">
                      <a16:colId xmlns:a16="http://schemas.microsoft.com/office/drawing/2014/main" val="443302702"/>
                    </a:ext>
                  </a:extLst>
                </a:gridCol>
                <a:gridCol w="2463473">
                  <a:extLst>
                    <a:ext uri="{9D8B030D-6E8A-4147-A177-3AD203B41FA5}">
                      <a16:colId xmlns:a16="http://schemas.microsoft.com/office/drawing/2014/main" val="3012300588"/>
                    </a:ext>
                  </a:extLst>
                </a:gridCol>
                <a:gridCol w="2463473">
                  <a:extLst>
                    <a:ext uri="{9D8B030D-6E8A-4147-A177-3AD203B41FA5}">
                      <a16:colId xmlns:a16="http://schemas.microsoft.com/office/drawing/2014/main" val="3536218183"/>
                    </a:ext>
                  </a:extLst>
                </a:gridCol>
                <a:gridCol w="2463473">
                  <a:extLst>
                    <a:ext uri="{9D8B030D-6E8A-4147-A177-3AD203B41FA5}">
                      <a16:colId xmlns:a16="http://schemas.microsoft.com/office/drawing/2014/main" val="2217649254"/>
                    </a:ext>
                  </a:extLst>
                </a:gridCol>
              </a:tblGrid>
              <a:tr h="350796">
                <a:tc>
                  <a:txBody>
                    <a:bodyPr/>
                    <a:lstStyle/>
                    <a:p>
                      <a:r>
                        <a:rPr lang="en-US" dirty="0"/>
                        <a:t>Room Dimension</a:t>
                      </a:r>
                    </a:p>
                  </a:txBody>
                  <a:tcPr/>
                </a:tc>
                <a:tc>
                  <a:txBody>
                    <a:bodyPr/>
                    <a:lstStyle/>
                    <a:p>
                      <a:r>
                        <a:rPr lang="en-US" dirty="0"/>
                        <a:t>Listener Location</a:t>
                      </a:r>
                    </a:p>
                  </a:txBody>
                  <a:tcPr/>
                </a:tc>
                <a:tc>
                  <a:txBody>
                    <a:bodyPr/>
                    <a:lstStyle/>
                    <a:p>
                      <a:r>
                        <a:rPr lang="en-US" dirty="0"/>
                        <a:t>Speaker Location</a:t>
                      </a:r>
                    </a:p>
                  </a:txBody>
                  <a:tcPr/>
                </a:tc>
                <a:tc>
                  <a:txBody>
                    <a:bodyPr/>
                    <a:lstStyle/>
                    <a:p>
                      <a:r>
                        <a:rPr lang="en-US" dirty="0"/>
                        <a:t>Reverberation Time</a:t>
                      </a:r>
                    </a:p>
                  </a:txBody>
                  <a:tcPr/>
                </a:tc>
                <a:extLst>
                  <a:ext uri="{0D108BD9-81ED-4DB2-BD59-A6C34878D82A}">
                    <a16:rowId xmlns:a16="http://schemas.microsoft.com/office/drawing/2014/main" val="3614095713"/>
                  </a:ext>
                </a:extLst>
              </a:tr>
              <a:tr h="506547">
                <a:tc>
                  <a:txBody>
                    <a:bodyPr/>
                    <a:lstStyle/>
                    <a:p>
                      <a:pPr algn="ctr"/>
                      <a:r>
                        <a:rPr lang="en-US" b="1" dirty="0"/>
                        <a:t>[8.4m,6.4m,3.1m]</a:t>
                      </a:r>
                    </a:p>
                  </a:txBody>
                  <a:tcPr/>
                </a:tc>
                <a:tc>
                  <a:txBody>
                    <a:bodyPr/>
                    <a:lstStyle/>
                    <a:p>
                      <a:pPr algn="ctr"/>
                      <a:r>
                        <a:rPr lang="en-US" b="1" dirty="0"/>
                        <a:t>[6.12m,4.02m,2.76m]</a:t>
                      </a:r>
                    </a:p>
                  </a:txBody>
                  <a:tcPr/>
                </a:tc>
                <a:tc>
                  <a:txBody>
                    <a:bodyPr/>
                    <a:lstStyle/>
                    <a:p>
                      <a:pPr algn="ctr"/>
                      <a:r>
                        <a:rPr lang="en-US" b="1" dirty="0"/>
                        <a:t>[3.69m.3.85m,2.8m]</a:t>
                      </a:r>
                    </a:p>
                  </a:txBody>
                  <a:tcPr/>
                </a:tc>
                <a:tc>
                  <a:txBody>
                    <a:bodyPr/>
                    <a:lstStyle/>
                    <a:p>
                      <a:pPr algn="ctr"/>
                      <a:r>
                        <a:rPr lang="en-US" b="1" dirty="0"/>
                        <a:t>0.20s</a:t>
                      </a:r>
                    </a:p>
                  </a:txBody>
                  <a:tcPr/>
                </a:tc>
                <a:extLst>
                  <a:ext uri="{0D108BD9-81ED-4DB2-BD59-A6C34878D82A}">
                    <a16:rowId xmlns:a16="http://schemas.microsoft.com/office/drawing/2014/main" val="2377026987"/>
                  </a:ext>
                </a:extLst>
              </a:tr>
            </a:tbl>
          </a:graphicData>
        </a:graphic>
      </p:graphicFrame>
      <p:graphicFrame>
        <p:nvGraphicFramePr>
          <p:cNvPr id="11" name="Table 6">
            <a:extLst>
              <a:ext uri="{FF2B5EF4-FFF2-40B4-BE49-F238E27FC236}">
                <a16:creationId xmlns:a16="http://schemas.microsoft.com/office/drawing/2014/main" id="{E4890445-3540-4479-92D7-4BDB0EB98C59}"/>
              </a:ext>
            </a:extLst>
          </p:cNvPr>
          <p:cNvGraphicFramePr>
            <a:graphicFrameLocks noGrp="1"/>
          </p:cNvGraphicFramePr>
          <p:nvPr>
            <p:extLst>
              <p:ext uri="{D42A27DB-BD31-4B8C-83A1-F6EECF244321}">
                <p14:modId xmlns:p14="http://schemas.microsoft.com/office/powerpoint/2010/main" val="893654100"/>
              </p:ext>
            </p:extLst>
          </p:nvPr>
        </p:nvGraphicFramePr>
        <p:xfrm>
          <a:off x="1029957" y="3127589"/>
          <a:ext cx="10132082" cy="3390696"/>
        </p:xfrm>
        <a:graphic>
          <a:graphicData uri="http://schemas.openxmlformats.org/drawingml/2006/table">
            <a:tbl>
              <a:tblPr firstRow="1" bandRow="1">
                <a:tableStyleId>{5C22544A-7EE6-4342-B048-85BDC9FD1C3A}</a:tableStyleId>
              </a:tblPr>
              <a:tblGrid>
                <a:gridCol w="8804922">
                  <a:extLst>
                    <a:ext uri="{9D8B030D-6E8A-4147-A177-3AD203B41FA5}">
                      <a16:colId xmlns:a16="http://schemas.microsoft.com/office/drawing/2014/main" val="3350963738"/>
                    </a:ext>
                  </a:extLst>
                </a:gridCol>
                <a:gridCol w="1327160">
                  <a:extLst>
                    <a:ext uri="{9D8B030D-6E8A-4147-A177-3AD203B41FA5}">
                      <a16:colId xmlns:a16="http://schemas.microsoft.com/office/drawing/2014/main" val="449481269"/>
                    </a:ext>
                  </a:extLst>
                </a:gridCol>
              </a:tblGrid>
              <a:tr h="565116">
                <a:tc>
                  <a:txBody>
                    <a:bodyPr/>
                    <a:lstStyle/>
                    <a:p>
                      <a:r>
                        <a:rPr lang="en-US" dirty="0"/>
                        <a:t>Description</a:t>
                      </a:r>
                    </a:p>
                  </a:txBody>
                  <a:tcPr/>
                </a:tc>
                <a:tc>
                  <a:txBody>
                    <a:bodyPr/>
                    <a:lstStyle/>
                    <a:p>
                      <a:r>
                        <a:rPr lang="en-US" dirty="0"/>
                        <a:t>Audio</a:t>
                      </a:r>
                    </a:p>
                  </a:txBody>
                  <a:tcPr/>
                </a:tc>
                <a:extLst>
                  <a:ext uri="{0D108BD9-81ED-4DB2-BD59-A6C34878D82A}">
                    <a16:rowId xmlns:a16="http://schemas.microsoft.com/office/drawing/2014/main" val="467822303"/>
                  </a:ext>
                </a:extLst>
              </a:tr>
              <a:tr h="565116">
                <a:tc>
                  <a:txBody>
                    <a:bodyPr/>
                    <a:lstStyle/>
                    <a:p>
                      <a:r>
                        <a:rPr lang="en-US" sz="1400" b="1" i="0" u="none" strike="noStrike" cap="none" dirty="0">
                          <a:solidFill>
                            <a:schemeClr val="dk1"/>
                          </a:solidFill>
                          <a:effectLst/>
                          <a:latin typeface="+mn-lt"/>
                          <a:ea typeface="+mn-ea"/>
                          <a:cs typeface="+mn-cs"/>
                          <a:sym typeface="Arial"/>
                        </a:rPr>
                        <a:t>Clean Speech</a:t>
                      </a:r>
                      <a:endParaRPr lang="en-US" dirty="0"/>
                    </a:p>
                  </a:txBody>
                  <a:tcPr/>
                </a:tc>
                <a:tc>
                  <a:txBody>
                    <a:bodyPr/>
                    <a:lstStyle/>
                    <a:p>
                      <a:endParaRPr lang="en-US"/>
                    </a:p>
                  </a:txBody>
                  <a:tcPr/>
                </a:tc>
                <a:extLst>
                  <a:ext uri="{0D108BD9-81ED-4DB2-BD59-A6C34878D82A}">
                    <a16:rowId xmlns:a16="http://schemas.microsoft.com/office/drawing/2014/main" val="3845743494"/>
                  </a:ext>
                </a:extLst>
              </a:tr>
              <a:tr h="565116">
                <a:tc>
                  <a:txBody>
                    <a:bodyPr/>
                    <a:lstStyle/>
                    <a:p>
                      <a:r>
                        <a:rPr lang="en-US" sz="1400" b="1" i="0" u="none" strike="noStrike" cap="none" dirty="0">
                          <a:solidFill>
                            <a:schemeClr val="dk1"/>
                          </a:solidFill>
                          <a:effectLst/>
                          <a:latin typeface="+mn-lt"/>
                          <a:ea typeface="+mn-ea"/>
                          <a:cs typeface="+mn-cs"/>
                          <a:sym typeface="Arial"/>
                        </a:rPr>
                        <a:t>RIR generated using DAS</a:t>
                      </a:r>
                      <a:endParaRPr lang="en-US" dirty="0"/>
                    </a:p>
                  </a:txBody>
                  <a:tcPr/>
                </a:tc>
                <a:tc>
                  <a:txBody>
                    <a:bodyPr/>
                    <a:lstStyle/>
                    <a:p>
                      <a:endParaRPr lang="en-US"/>
                    </a:p>
                  </a:txBody>
                  <a:tcPr/>
                </a:tc>
                <a:extLst>
                  <a:ext uri="{0D108BD9-81ED-4DB2-BD59-A6C34878D82A}">
                    <a16:rowId xmlns:a16="http://schemas.microsoft.com/office/drawing/2014/main" val="3918400768"/>
                  </a:ext>
                </a:extLst>
              </a:tr>
              <a:tr h="56511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i="0" u="none" strike="noStrike" cap="none" dirty="0">
                          <a:solidFill>
                            <a:schemeClr val="dk1"/>
                          </a:solidFill>
                          <a:effectLst/>
                          <a:latin typeface="+mn-lt"/>
                          <a:ea typeface="+mn-ea"/>
                          <a:cs typeface="+mn-cs"/>
                          <a:sym typeface="Arial"/>
                        </a:rPr>
                        <a:t>RIR generated using our FAST-RIR</a:t>
                      </a:r>
                      <a:endParaRPr lang="en-US" dirty="0"/>
                    </a:p>
                  </a:txBody>
                  <a:tcPr/>
                </a:tc>
                <a:tc>
                  <a:txBody>
                    <a:bodyPr/>
                    <a:lstStyle/>
                    <a:p>
                      <a:endParaRPr lang="en-US" dirty="0"/>
                    </a:p>
                  </a:txBody>
                  <a:tcPr/>
                </a:tc>
                <a:extLst>
                  <a:ext uri="{0D108BD9-81ED-4DB2-BD59-A6C34878D82A}">
                    <a16:rowId xmlns:a16="http://schemas.microsoft.com/office/drawing/2014/main" val="711858095"/>
                  </a:ext>
                </a:extLst>
              </a:tr>
              <a:tr h="56511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i="0" u="none" strike="noStrike" cap="none" dirty="0">
                          <a:solidFill>
                            <a:schemeClr val="dk1"/>
                          </a:solidFill>
                          <a:effectLst/>
                          <a:latin typeface="+mn-lt"/>
                          <a:ea typeface="+mn-ea"/>
                          <a:cs typeface="+mn-cs"/>
                          <a:sym typeface="Arial"/>
                        </a:rPr>
                        <a:t>Reverberant speech simulated using DAS</a:t>
                      </a:r>
                      <a:endParaRPr lang="en-US" dirty="0"/>
                    </a:p>
                  </a:txBody>
                  <a:tcPr/>
                </a:tc>
                <a:tc>
                  <a:txBody>
                    <a:bodyPr/>
                    <a:lstStyle/>
                    <a:p>
                      <a:endParaRPr lang="en-US"/>
                    </a:p>
                  </a:txBody>
                  <a:tcPr/>
                </a:tc>
                <a:extLst>
                  <a:ext uri="{0D108BD9-81ED-4DB2-BD59-A6C34878D82A}">
                    <a16:rowId xmlns:a16="http://schemas.microsoft.com/office/drawing/2014/main" val="3485657674"/>
                  </a:ext>
                </a:extLst>
              </a:tr>
              <a:tr h="565116">
                <a:tc>
                  <a:txBody>
                    <a:bodyPr/>
                    <a:lstStyle/>
                    <a:p>
                      <a:r>
                        <a:rPr lang="en-US" sz="1400" b="1" i="0" u="none" strike="noStrike" cap="none" dirty="0">
                          <a:solidFill>
                            <a:schemeClr val="dk1"/>
                          </a:solidFill>
                          <a:effectLst/>
                          <a:latin typeface="+mn-lt"/>
                          <a:ea typeface="+mn-ea"/>
                          <a:cs typeface="+mn-cs"/>
                          <a:sym typeface="Arial"/>
                        </a:rPr>
                        <a:t>Reverberant speech simulated using our FAST-RIR</a:t>
                      </a:r>
                      <a:endParaRPr lang="en-US" dirty="0"/>
                    </a:p>
                  </a:txBody>
                  <a:tcPr/>
                </a:tc>
                <a:tc>
                  <a:txBody>
                    <a:bodyPr/>
                    <a:lstStyle/>
                    <a:p>
                      <a:endParaRPr lang="en-US" dirty="0"/>
                    </a:p>
                  </a:txBody>
                  <a:tcPr/>
                </a:tc>
                <a:extLst>
                  <a:ext uri="{0D108BD9-81ED-4DB2-BD59-A6C34878D82A}">
                    <a16:rowId xmlns:a16="http://schemas.microsoft.com/office/drawing/2014/main" val="3397698302"/>
                  </a:ext>
                </a:extLst>
              </a:tr>
            </a:tbl>
          </a:graphicData>
        </a:graphic>
      </p:graphicFrame>
      <p:pic>
        <p:nvPicPr>
          <p:cNvPr id="12" name="clean">
            <a:hlinkClick r:id="" action="ppaction://media"/>
            <a:extLst>
              <a:ext uri="{FF2B5EF4-FFF2-40B4-BE49-F238E27FC236}">
                <a16:creationId xmlns:a16="http://schemas.microsoft.com/office/drawing/2014/main" id="{9A8EA644-83A4-4026-9FBF-41E6D9D0C1C7}"/>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0290735" y="3764260"/>
            <a:ext cx="324696" cy="324696"/>
          </a:xfrm>
          <a:prstGeom prst="rect">
            <a:avLst/>
          </a:prstGeom>
        </p:spPr>
      </p:pic>
      <p:pic>
        <p:nvPicPr>
          <p:cNvPr id="13" name="DRIR-5441">
            <a:hlinkClick r:id="" action="ppaction://media"/>
            <a:extLst>
              <a:ext uri="{FF2B5EF4-FFF2-40B4-BE49-F238E27FC236}">
                <a16:creationId xmlns:a16="http://schemas.microsoft.com/office/drawing/2014/main" id="{BD0A98FD-4472-4070-B07F-B3D43D1E8135}"/>
              </a:ext>
            </a:extLst>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10290735" y="4400931"/>
            <a:ext cx="324696" cy="324696"/>
          </a:xfrm>
          <a:prstGeom prst="rect">
            <a:avLst/>
          </a:prstGeom>
        </p:spPr>
      </p:pic>
      <p:pic>
        <p:nvPicPr>
          <p:cNvPr id="19" name="DSRIR-5441">
            <a:hlinkClick r:id="" action="ppaction://media"/>
            <a:extLst>
              <a:ext uri="{FF2B5EF4-FFF2-40B4-BE49-F238E27FC236}">
                <a16:creationId xmlns:a16="http://schemas.microsoft.com/office/drawing/2014/main" id="{42A1E0DB-DBA9-4709-98C0-B0BDD4768C0D}"/>
              </a:ext>
            </a:extLst>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10290970" y="5525811"/>
            <a:ext cx="324696" cy="324696"/>
          </a:xfrm>
          <a:prstGeom prst="rect">
            <a:avLst/>
          </a:prstGeom>
        </p:spPr>
      </p:pic>
      <p:pic>
        <p:nvPicPr>
          <p:cNvPr id="20" name="GRIR-5441">
            <a:hlinkClick r:id="" action="ppaction://media"/>
            <a:extLst>
              <a:ext uri="{FF2B5EF4-FFF2-40B4-BE49-F238E27FC236}">
                <a16:creationId xmlns:a16="http://schemas.microsoft.com/office/drawing/2014/main" id="{55A8D085-BDFB-4759-92B2-F6E3599669A5}"/>
              </a:ext>
            </a:extLst>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10290735" y="4918603"/>
            <a:ext cx="324696" cy="324696"/>
          </a:xfrm>
          <a:prstGeom prst="rect">
            <a:avLst/>
          </a:prstGeom>
        </p:spPr>
      </p:pic>
      <p:pic>
        <p:nvPicPr>
          <p:cNvPr id="21" name="GSRIR-5441">
            <a:hlinkClick r:id="" action="ppaction://media"/>
            <a:extLst>
              <a:ext uri="{FF2B5EF4-FFF2-40B4-BE49-F238E27FC236}">
                <a16:creationId xmlns:a16="http://schemas.microsoft.com/office/drawing/2014/main" id="{23F988F8-E01B-40F8-A4AE-305787858F81}"/>
              </a:ext>
            </a:extLst>
          </p:cNvPr>
          <p:cNvPicPr>
            <a:picLocks noChangeAspect="1"/>
          </p:cNvPicPr>
          <p:nvPr>
            <a:audioFile r:link="rId10"/>
            <p:extLst>
              <p:ext uri="{DAA4B4D4-6D71-4841-9C94-3DE7FCFB9230}">
                <p14:media xmlns:p14="http://schemas.microsoft.com/office/powerpoint/2010/main" r:embed="rId9"/>
              </p:ext>
            </p:extLst>
          </p:nvPr>
        </p:nvPicPr>
        <p:blipFill>
          <a:blip r:embed="rId13"/>
          <a:stretch>
            <a:fillRect/>
          </a:stretch>
        </p:blipFill>
        <p:spPr>
          <a:xfrm>
            <a:off x="10338547" y="6127729"/>
            <a:ext cx="324696" cy="324696"/>
          </a:xfrm>
          <a:prstGeom prst="rect">
            <a:avLst/>
          </a:prstGeom>
        </p:spPr>
      </p:pic>
    </p:spTree>
    <p:extLst>
      <p:ext uri="{BB962C8B-B14F-4D97-AF65-F5344CB8AC3E}">
        <p14:creationId xmlns:p14="http://schemas.microsoft.com/office/powerpoint/2010/main" val="820476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40"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56" fill="hold"/>
                                        <p:tgtEl>
                                          <p:spTgt spid="1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56" fill="hold"/>
                                        <p:tgtEl>
                                          <p:spTgt spid="20"/>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9188" fill="hold"/>
                                        <p:tgtEl>
                                          <p:spTgt spid="19"/>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9187"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3" fill="hold" display="0">
                  <p:stCondLst>
                    <p:cond delay="indefinite"/>
                  </p:stCondLst>
                  <p:endCondLst>
                    <p:cond evt="onStopAudio" delay="0">
                      <p:tgtEl>
                        <p:sldTgt/>
                      </p:tgtEl>
                    </p:cond>
                  </p:endCondLst>
                </p:cTn>
                <p:tgtEl>
                  <p:spTgt spid="12"/>
                </p:tgtEl>
              </p:cMediaNode>
            </p:audio>
            <p:audio>
              <p:cMediaNode vol="80000">
                <p:cTn id="24" fill="hold" display="0">
                  <p:stCondLst>
                    <p:cond delay="indefinite"/>
                  </p:stCondLst>
                  <p:endCondLst>
                    <p:cond evt="onStopAudio" delay="0">
                      <p:tgtEl>
                        <p:sldTgt/>
                      </p:tgtEl>
                    </p:cond>
                  </p:endCondLst>
                </p:cTn>
                <p:tgtEl>
                  <p:spTgt spid="13"/>
                </p:tgtEl>
              </p:cMediaNode>
            </p:audio>
            <p:audio>
              <p:cMediaNode vol="80000">
                <p:cTn id="25" fill="hold" display="0">
                  <p:stCondLst>
                    <p:cond delay="indefinite"/>
                  </p:stCondLst>
                  <p:endCondLst>
                    <p:cond evt="onStopAudio" delay="0">
                      <p:tgtEl>
                        <p:sldTgt/>
                      </p:tgtEl>
                    </p:cond>
                  </p:endCondLst>
                </p:cTn>
                <p:tgtEl>
                  <p:spTgt spid="19"/>
                </p:tgtEl>
              </p:cMediaNode>
            </p:audio>
            <p:audio>
              <p:cMediaNode vol="80000">
                <p:cTn id="26" fill="hold" display="0">
                  <p:stCondLst>
                    <p:cond delay="indefinite"/>
                  </p:stCondLst>
                  <p:endCondLst>
                    <p:cond evt="onStopAudio" delay="0">
                      <p:tgtEl>
                        <p:sldTgt/>
                      </p:tgtEl>
                    </p:cond>
                  </p:endCondLst>
                </p:cTn>
                <p:tgtEl>
                  <p:spTgt spid="20"/>
                </p:tgtEl>
              </p:cMediaNode>
            </p:audio>
            <p:audio>
              <p:cMediaNode vol="80000">
                <p:cTn id="27" fill="hold" display="0">
                  <p:stCondLst>
                    <p:cond delay="indefinite"/>
                  </p:stCondLst>
                  <p:endCondLst>
                    <p:cond evt="onStopAudio" delay="0">
                      <p:tgtEl>
                        <p:sldTgt/>
                      </p:tgtEl>
                    </p:cond>
                  </p:endCondLst>
                </p:cTn>
                <p:tgtEl>
                  <p:spTgt spid="21"/>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Results</a:t>
            </a:r>
          </a:p>
        </p:txBody>
      </p:sp>
      <p:graphicFrame>
        <p:nvGraphicFramePr>
          <p:cNvPr id="22" name="Table 3">
            <a:extLst>
              <a:ext uri="{FF2B5EF4-FFF2-40B4-BE49-F238E27FC236}">
                <a16:creationId xmlns:a16="http://schemas.microsoft.com/office/drawing/2014/main" id="{DF526AB9-89EE-4CBC-A1D6-E611430DCAE6}"/>
              </a:ext>
            </a:extLst>
          </p:cNvPr>
          <p:cNvGraphicFramePr>
            <a:graphicFrameLocks noGrp="1"/>
          </p:cNvGraphicFramePr>
          <p:nvPr>
            <p:extLst>
              <p:ext uri="{D42A27DB-BD31-4B8C-83A1-F6EECF244321}">
                <p14:modId xmlns:p14="http://schemas.microsoft.com/office/powerpoint/2010/main" val="3497060680"/>
              </p:ext>
            </p:extLst>
          </p:nvPr>
        </p:nvGraphicFramePr>
        <p:xfrm>
          <a:off x="1644451" y="1868560"/>
          <a:ext cx="9083312" cy="741680"/>
        </p:xfrm>
        <a:graphic>
          <a:graphicData uri="http://schemas.openxmlformats.org/drawingml/2006/table">
            <a:tbl>
              <a:tblPr firstRow="1" bandRow="1">
                <a:tableStyleId>{5C22544A-7EE6-4342-B048-85BDC9FD1C3A}</a:tableStyleId>
              </a:tblPr>
              <a:tblGrid>
                <a:gridCol w="2270828">
                  <a:extLst>
                    <a:ext uri="{9D8B030D-6E8A-4147-A177-3AD203B41FA5}">
                      <a16:colId xmlns:a16="http://schemas.microsoft.com/office/drawing/2014/main" val="443302702"/>
                    </a:ext>
                  </a:extLst>
                </a:gridCol>
                <a:gridCol w="2270828">
                  <a:extLst>
                    <a:ext uri="{9D8B030D-6E8A-4147-A177-3AD203B41FA5}">
                      <a16:colId xmlns:a16="http://schemas.microsoft.com/office/drawing/2014/main" val="3012300588"/>
                    </a:ext>
                  </a:extLst>
                </a:gridCol>
                <a:gridCol w="2270828">
                  <a:extLst>
                    <a:ext uri="{9D8B030D-6E8A-4147-A177-3AD203B41FA5}">
                      <a16:colId xmlns:a16="http://schemas.microsoft.com/office/drawing/2014/main" val="3536218183"/>
                    </a:ext>
                  </a:extLst>
                </a:gridCol>
                <a:gridCol w="2270828">
                  <a:extLst>
                    <a:ext uri="{9D8B030D-6E8A-4147-A177-3AD203B41FA5}">
                      <a16:colId xmlns:a16="http://schemas.microsoft.com/office/drawing/2014/main" val="2217649254"/>
                    </a:ext>
                  </a:extLst>
                </a:gridCol>
              </a:tblGrid>
              <a:tr h="370840">
                <a:tc>
                  <a:txBody>
                    <a:bodyPr/>
                    <a:lstStyle/>
                    <a:p>
                      <a:r>
                        <a:rPr lang="en-US" dirty="0"/>
                        <a:t>Room Dimension</a:t>
                      </a:r>
                    </a:p>
                  </a:txBody>
                  <a:tcPr/>
                </a:tc>
                <a:tc>
                  <a:txBody>
                    <a:bodyPr/>
                    <a:lstStyle/>
                    <a:p>
                      <a:r>
                        <a:rPr lang="en-US" dirty="0"/>
                        <a:t>Listener Location</a:t>
                      </a:r>
                    </a:p>
                  </a:txBody>
                  <a:tcPr/>
                </a:tc>
                <a:tc>
                  <a:txBody>
                    <a:bodyPr/>
                    <a:lstStyle/>
                    <a:p>
                      <a:r>
                        <a:rPr lang="en-US" dirty="0"/>
                        <a:t>Speaker Location</a:t>
                      </a:r>
                    </a:p>
                  </a:txBody>
                  <a:tcPr/>
                </a:tc>
                <a:tc>
                  <a:txBody>
                    <a:bodyPr/>
                    <a:lstStyle/>
                    <a:p>
                      <a:r>
                        <a:rPr lang="en-US" dirty="0"/>
                        <a:t>Reverberation Time</a:t>
                      </a:r>
                    </a:p>
                  </a:txBody>
                  <a:tcPr/>
                </a:tc>
                <a:extLst>
                  <a:ext uri="{0D108BD9-81ED-4DB2-BD59-A6C34878D82A}">
                    <a16:rowId xmlns:a16="http://schemas.microsoft.com/office/drawing/2014/main" val="3614095713"/>
                  </a:ext>
                </a:extLst>
              </a:tr>
              <a:tr h="370840">
                <a:tc>
                  <a:txBody>
                    <a:bodyPr/>
                    <a:lstStyle/>
                    <a:p>
                      <a:pPr algn="ctr"/>
                      <a:r>
                        <a:rPr lang="en-US" b="1" dirty="0"/>
                        <a:t>[8.4m,6.4m,3.1m]</a:t>
                      </a:r>
                    </a:p>
                  </a:txBody>
                  <a:tcPr/>
                </a:tc>
                <a:tc>
                  <a:txBody>
                    <a:bodyPr/>
                    <a:lstStyle/>
                    <a:p>
                      <a:pPr algn="ctr"/>
                      <a:r>
                        <a:rPr lang="en-US" b="1" dirty="0"/>
                        <a:t>[6.12m,4.02m,2.76m]</a:t>
                      </a:r>
                    </a:p>
                  </a:txBody>
                  <a:tcPr/>
                </a:tc>
                <a:tc>
                  <a:txBody>
                    <a:bodyPr/>
                    <a:lstStyle/>
                    <a:p>
                      <a:pPr algn="ctr"/>
                      <a:r>
                        <a:rPr lang="en-US" b="1" dirty="0"/>
                        <a:t>[3.69m.3.85m,2.8m]</a:t>
                      </a:r>
                    </a:p>
                  </a:txBody>
                  <a:tcPr/>
                </a:tc>
                <a:tc>
                  <a:txBody>
                    <a:bodyPr/>
                    <a:lstStyle/>
                    <a:p>
                      <a:pPr algn="ctr"/>
                      <a:r>
                        <a:rPr lang="en-US" b="1" dirty="0"/>
                        <a:t>0.20s</a:t>
                      </a:r>
                    </a:p>
                  </a:txBody>
                  <a:tcPr/>
                </a:tc>
                <a:extLst>
                  <a:ext uri="{0D108BD9-81ED-4DB2-BD59-A6C34878D82A}">
                    <a16:rowId xmlns:a16="http://schemas.microsoft.com/office/drawing/2014/main" val="2377026987"/>
                  </a:ext>
                </a:extLst>
              </a:tr>
            </a:tbl>
          </a:graphicData>
        </a:graphic>
      </p:graphicFrame>
      <p:pic>
        <p:nvPicPr>
          <p:cNvPr id="23" name="Picture 22" descr="A picture containing chart&#10;&#10;Description automatically generated">
            <a:extLst>
              <a:ext uri="{FF2B5EF4-FFF2-40B4-BE49-F238E27FC236}">
                <a16:creationId xmlns:a16="http://schemas.microsoft.com/office/drawing/2014/main" id="{A52AE16A-7C47-4C92-84D8-12328ECB04C8}"/>
              </a:ext>
            </a:extLst>
          </p:cNvPr>
          <p:cNvPicPr>
            <a:picLocks noChangeAspect="1"/>
          </p:cNvPicPr>
          <p:nvPr/>
        </p:nvPicPr>
        <p:blipFill>
          <a:blip r:embed="rId3"/>
          <a:stretch>
            <a:fillRect/>
          </a:stretch>
        </p:blipFill>
        <p:spPr>
          <a:xfrm>
            <a:off x="147263" y="3359948"/>
            <a:ext cx="5433299" cy="2748344"/>
          </a:xfrm>
          <a:prstGeom prst="rect">
            <a:avLst/>
          </a:prstGeom>
        </p:spPr>
      </p:pic>
      <p:graphicFrame>
        <p:nvGraphicFramePr>
          <p:cNvPr id="24" name="Table 23">
            <a:extLst>
              <a:ext uri="{FF2B5EF4-FFF2-40B4-BE49-F238E27FC236}">
                <a16:creationId xmlns:a16="http://schemas.microsoft.com/office/drawing/2014/main" id="{F20C0273-465B-4454-8DCF-6C7CE329D3CB}"/>
              </a:ext>
            </a:extLst>
          </p:cNvPr>
          <p:cNvGraphicFramePr>
            <a:graphicFrameLocks noGrp="1"/>
          </p:cNvGraphicFramePr>
          <p:nvPr>
            <p:extLst>
              <p:ext uri="{D42A27DB-BD31-4B8C-83A1-F6EECF244321}">
                <p14:modId xmlns:p14="http://schemas.microsoft.com/office/powerpoint/2010/main" val="556618703"/>
              </p:ext>
            </p:extLst>
          </p:nvPr>
        </p:nvGraphicFramePr>
        <p:xfrm>
          <a:off x="1158929" y="5950399"/>
          <a:ext cx="3824167" cy="828379"/>
        </p:xfrm>
        <a:graphic>
          <a:graphicData uri="http://schemas.openxmlformats.org/drawingml/2006/table">
            <a:tbl>
              <a:tblPr/>
              <a:tblGrid>
                <a:gridCol w="3824167">
                  <a:extLst>
                    <a:ext uri="{9D8B030D-6E8A-4147-A177-3AD203B41FA5}">
                      <a16:colId xmlns:a16="http://schemas.microsoft.com/office/drawing/2014/main" val="495129806"/>
                    </a:ext>
                  </a:extLst>
                </a:gridCol>
              </a:tblGrid>
              <a:tr h="828379">
                <a:tc>
                  <a:txBody>
                    <a:bodyPr/>
                    <a:lstStyle/>
                    <a:p>
                      <a:pPr algn="ctr"/>
                      <a:r>
                        <a:rPr lang="en-US" b="1" dirty="0">
                          <a:effectLst/>
                        </a:rPr>
                        <a:t>Spectrogram of RIR generated using DAS</a:t>
                      </a:r>
                    </a:p>
                  </a:txBody>
                  <a:tcPr anchor="ctr">
                    <a:lnL>
                      <a:noFill/>
                    </a:lnL>
                    <a:lnR>
                      <a:noFill/>
                    </a:lnR>
                    <a:lnT>
                      <a:noFill/>
                    </a:lnT>
                    <a:lnB>
                      <a:noFill/>
                    </a:lnB>
                    <a:solidFill>
                      <a:srgbClr val="FFFFFF"/>
                    </a:solidFill>
                  </a:tcPr>
                </a:tc>
                <a:extLst>
                  <a:ext uri="{0D108BD9-81ED-4DB2-BD59-A6C34878D82A}">
                    <a16:rowId xmlns:a16="http://schemas.microsoft.com/office/drawing/2014/main" val="1441682296"/>
                  </a:ext>
                </a:extLst>
              </a:tr>
            </a:tbl>
          </a:graphicData>
        </a:graphic>
      </p:graphicFrame>
      <p:sp>
        <p:nvSpPr>
          <p:cNvPr id="25" name="Rectangle 1">
            <a:extLst>
              <a:ext uri="{FF2B5EF4-FFF2-40B4-BE49-F238E27FC236}">
                <a16:creationId xmlns:a16="http://schemas.microsoft.com/office/drawing/2014/main" id="{79C98473-2051-4A5D-9B43-91D37B1D0BCC}"/>
              </a:ext>
            </a:extLst>
          </p:cNvPr>
          <p:cNvSpPr>
            <a:spLocks noChangeArrowheads="1"/>
          </p:cNvSpPr>
          <p:nvPr/>
        </p:nvSpPr>
        <p:spPr bwMode="auto">
          <a:xfrm>
            <a:off x="457200" y="2421623"/>
            <a:ext cx="337951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6" name="Picture 25">
            <a:extLst>
              <a:ext uri="{FF2B5EF4-FFF2-40B4-BE49-F238E27FC236}">
                <a16:creationId xmlns:a16="http://schemas.microsoft.com/office/drawing/2014/main" id="{D47D26D6-DF73-4B84-AEAA-1F5574DB9D5C}"/>
              </a:ext>
            </a:extLst>
          </p:cNvPr>
          <p:cNvPicPr>
            <a:picLocks noChangeAspect="1"/>
          </p:cNvPicPr>
          <p:nvPr/>
        </p:nvPicPr>
        <p:blipFill>
          <a:blip r:embed="rId4"/>
          <a:srcRect/>
          <a:stretch/>
        </p:blipFill>
        <p:spPr>
          <a:xfrm>
            <a:off x="6503929" y="3308071"/>
            <a:ext cx="5433300" cy="2748343"/>
          </a:xfrm>
          <a:prstGeom prst="rect">
            <a:avLst/>
          </a:prstGeom>
        </p:spPr>
      </p:pic>
      <p:graphicFrame>
        <p:nvGraphicFramePr>
          <p:cNvPr id="27" name="Table 26">
            <a:extLst>
              <a:ext uri="{FF2B5EF4-FFF2-40B4-BE49-F238E27FC236}">
                <a16:creationId xmlns:a16="http://schemas.microsoft.com/office/drawing/2014/main" id="{FCD58CFB-6802-4E2E-A8C7-26C203123BEE}"/>
              </a:ext>
            </a:extLst>
          </p:cNvPr>
          <p:cNvGraphicFramePr>
            <a:graphicFrameLocks noGrp="1"/>
          </p:cNvGraphicFramePr>
          <p:nvPr>
            <p:extLst>
              <p:ext uri="{D42A27DB-BD31-4B8C-83A1-F6EECF244321}">
                <p14:modId xmlns:p14="http://schemas.microsoft.com/office/powerpoint/2010/main" val="4048683983"/>
              </p:ext>
            </p:extLst>
          </p:nvPr>
        </p:nvGraphicFramePr>
        <p:xfrm>
          <a:off x="7444466" y="5886044"/>
          <a:ext cx="3824167" cy="828379"/>
        </p:xfrm>
        <a:graphic>
          <a:graphicData uri="http://schemas.openxmlformats.org/drawingml/2006/table">
            <a:tbl>
              <a:tblPr/>
              <a:tblGrid>
                <a:gridCol w="3824167">
                  <a:extLst>
                    <a:ext uri="{9D8B030D-6E8A-4147-A177-3AD203B41FA5}">
                      <a16:colId xmlns:a16="http://schemas.microsoft.com/office/drawing/2014/main" val="495129806"/>
                    </a:ext>
                  </a:extLst>
                </a:gridCol>
              </a:tblGrid>
              <a:tr h="828379">
                <a:tc>
                  <a:txBody>
                    <a:bodyPr/>
                    <a:lstStyle/>
                    <a:p>
                      <a:pPr algn="ctr"/>
                      <a:r>
                        <a:rPr lang="en-US" b="1" dirty="0">
                          <a:effectLst/>
                        </a:rPr>
                        <a:t>Spectrogram of RIR generated using FAST-RIR</a:t>
                      </a:r>
                    </a:p>
                  </a:txBody>
                  <a:tcPr anchor="ctr">
                    <a:lnL>
                      <a:noFill/>
                    </a:lnL>
                    <a:lnR>
                      <a:noFill/>
                    </a:lnR>
                    <a:lnT>
                      <a:noFill/>
                    </a:lnT>
                    <a:lnB>
                      <a:noFill/>
                    </a:lnB>
                    <a:solidFill>
                      <a:srgbClr val="FFFFFF"/>
                    </a:solidFill>
                  </a:tcPr>
                </a:tc>
                <a:extLst>
                  <a:ext uri="{0D108BD9-81ED-4DB2-BD59-A6C34878D82A}">
                    <a16:rowId xmlns:a16="http://schemas.microsoft.com/office/drawing/2014/main" val="1441682296"/>
                  </a:ext>
                </a:extLst>
              </a:tr>
            </a:tbl>
          </a:graphicData>
        </a:graphic>
      </p:graphicFrame>
    </p:spTree>
    <p:extLst>
      <p:ext uri="{BB962C8B-B14F-4D97-AF65-F5344CB8AC3E}">
        <p14:creationId xmlns:p14="http://schemas.microsoft.com/office/powerpoint/2010/main" val="38581239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Results</a:t>
            </a:r>
          </a:p>
        </p:txBody>
      </p:sp>
      <p:graphicFrame>
        <p:nvGraphicFramePr>
          <p:cNvPr id="19" name="Table 3">
            <a:extLst>
              <a:ext uri="{FF2B5EF4-FFF2-40B4-BE49-F238E27FC236}">
                <a16:creationId xmlns:a16="http://schemas.microsoft.com/office/drawing/2014/main" id="{7CD34A85-4865-4035-8842-930C39EB57DB}"/>
              </a:ext>
            </a:extLst>
          </p:cNvPr>
          <p:cNvGraphicFramePr>
            <a:graphicFrameLocks noGrp="1"/>
          </p:cNvGraphicFramePr>
          <p:nvPr>
            <p:extLst>
              <p:ext uri="{D42A27DB-BD31-4B8C-83A1-F6EECF244321}">
                <p14:modId xmlns:p14="http://schemas.microsoft.com/office/powerpoint/2010/main" val="3295620783"/>
              </p:ext>
            </p:extLst>
          </p:nvPr>
        </p:nvGraphicFramePr>
        <p:xfrm>
          <a:off x="1373450" y="1864115"/>
          <a:ext cx="9337524" cy="741680"/>
        </p:xfrm>
        <a:graphic>
          <a:graphicData uri="http://schemas.openxmlformats.org/drawingml/2006/table">
            <a:tbl>
              <a:tblPr firstRow="1" bandRow="1">
                <a:tableStyleId>{5C22544A-7EE6-4342-B048-85BDC9FD1C3A}</a:tableStyleId>
              </a:tblPr>
              <a:tblGrid>
                <a:gridCol w="2334381">
                  <a:extLst>
                    <a:ext uri="{9D8B030D-6E8A-4147-A177-3AD203B41FA5}">
                      <a16:colId xmlns:a16="http://schemas.microsoft.com/office/drawing/2014/main" val="443302702"/>
                    </a:ext>
                  </a:extLst>
                </a:gridCol>
                <a:gridCol w="2334381">
                  <a:extLst>
                    <a:ext uri="{9D8B030D-6E8A-4147-A177-3AD203B41FA5}">
                      <a16:colId xmlns:a16="http://schemas.microsoft.com/office/drawing/2014/main" val="3012300588"/>
                    </a:ext>
                  </a:extLst>
                </a:gridCol>
                <a:gridCol w="2334381">
                  <a:extLst>
                    <a:ext uri="{9D8B030D-6E8A-4147-A177-3AD203B41FA5}">
                      <a16:colId xmlns:a16="http://schemas.microsoft.com/office/drawing/2014/main" val="3536218183"/>
                    </a:ext>
                  </a:extLst>
                </a:gridCol>
                <a:gridCol w="2334381">
                  <a:extLst>
                    <a:ext uri="{9D8B030D-6E8A-4147-A177-3AD203B41FA5}">
                      <a16:colId xmlns:a16="http://schemas.microsoft.com/office/drawing/2014/main" val="2217649254"/>
                    </a:ext>
                  </a:extLst>
                </a:gridCol>
              </a:tblGrid>
              <a:tr h="370840">
                <a:tc>
                  <a:txBody>
                    <a:bodyPr/>
                    <a:lstStyle/>
                    <a:p>
                      <a:r>
                        <a:rPr lang="en-US" dirty="0"/>
                        <a:t>Room Dimension</a:t>
                      </a:r>
                    </a:p>
                  </a:txBody>
                  <a:tcPr/>
                </a:tc>
                <a:tc>
                  <a:txBody>
                    <a:bodyPr/>
                    <a:lstStyle/>
                    <a:p>
                      <a:r>
                        <a:rPr lang="en-US" dirty="0"/>
                        <a:t>Listener Location</a:t>
                      </a:r>
                    </a:p>
                  </a:txBody>
                  <a:tcPr/>
                </a:tc>
                <a:tc>
                  <a:txBody>
                    <a:bodyPr/>
                    <a:lstStyle/>
                    <a:p>
                      <a:r>
                        <a:rPr lang="en-US" dirty="0"/>
                        <a:t>Speaker Location</a:t>
                      </a:r>
                    </a:p>
                  </a:txBody>
                  <a:tcPr/>
                </a:tc>
                <a:tc>
                  <a:txBody>
                    <a:bodyPr/>
                    <a:lstStyle/>
                    <a:p>
                      <a:r>
                        <a:rPr lang="en-US" dirty="0"/>
                        <a:t>Reverberation Time</a:t>
                      </a:r>
                    </a:p>
                  </a:txBody>
                  <a:tcPr/>
                </a:tc>
                <a:extLst>
                  <a:ext uri="{0D108BD9-81ED-4DB2-BD59-A6C34878D82A}">
                    <a16:rowId xmlns:a16="http://schemas.microsoft.com/office/drawing/2014/main" val="3614095713"/>
                  </a:ext>
                </a:extLst>
              </a:tr>
              <a:tr h="370840">
                <a:tc>
                  <a:txBody>
                    <a:bodyPr/>
                    <a:lstStyle/>
                    <a:p>
                      <a:pPr algn="ctr"/>
                      <a:r>
                        <a:rPr lang="en-US" b="1" dirty="0"/>
                        <a:t>[9.4m,6.2m,2.7m]</a:t>
                      </a:r>
                    </a:p>
                  </a:txBody>
                  <a:tcPr/>
                </a:tc>
                <a:tc>
                  <a:txBody>
                    <a:bodyPr/>
                    <a:lstStyle/>
                    <a:p>
                      <a:pPr algn="ctr"/>
                      <a:r>
                        <a:rPr lang="en-US" b="1" dirty="0"/>
                        <a:t>[7.58m,1.94m,0.81m]</a:t>
                      </a:r>
                    </a:p>
                  </a:txBody>
                  <a:tcPr/>
                </a:tc>
                <a:tc>
                  <a:txBody>
                    <a:bodyPr/>
                    <a:lstStyle/>
                    <a:p>
                      <a:pPr algn="ctr"/>
                      <a:r>
                        <a:rPr lang="en-US" b="1" dirty="0"/>
                        <a:t>[8.02m,1.38m,1.54m]</a:t>
                      </a:r>
                    </a:p>
                  </a:txBody>
                  <a:tcPr/>
                </a:tc>
                <a:tc>
                  <a:txBody>
                    <a:bodyPr/>
                    <a:lstStyle/>
                    <a:p>
                      <a:pPr algn="ctr"/>
                      <a:r>
                        <a:rPr lang="en-US" b="1" dirty="0"/>
                        <a:t>0.57s</a:t>
                      </a:r>
                    </a:p>
                  </a:txBody>
                  <a:tcPr/>
                </a:tc>
                <a:extLst>
                  <a:ext uri="{0D108BD9-81ED-4DB2-BD59-A6C34878D82A}">
                    <a16:rowId xmlns:a16="http://schemas.microsoft.com/office/drawing/2014/main" val="2377026987"/>
                  </a:ext>
                </a:extLst>
              </a:tr>
            </a:tbl>
          </a:graphicData>
        </a:graphic>
      </p:graphicFrame>
      <p:graphicFrame>
        <p:nvGraphicFramePr>
          <p:cNvPr id="20" name="Table 6">
            <a:extLst>
              <a:ext uri="{FF2B5EF4-FFF2-40B4-BE49-F238E27FC236}">
                <a16:creationId xmlns:a16="http://schemas.microsoft.com/office/drawing/2014/main" id="{FC671974-9629-4FA1-94EC-1CA96EFB9021}"/>
              </a:ext>
            </a:extLst>
          </p:cNvPr>
          <p:cNvGraphicFramePr>
            <a:graphicFrameLocks noGrp="1"/>
          </p:cNvGraphicFramePr>
          <p:nvPr>
            <p:extLst>
              <p:ext uri="{D42A27DB-BD31-4B8C-83A1-F6EECF244321}">
                <p14:modId xmlns:p14="http://schemas.microsoft.com/office/powerpoint/2010/main" val="2780294745"/>
              </p:ext>
            </p:extLst>
          </p:nvPr>
        </p:nvGraphicFramePr>
        <p:xfrm>
          <a:off x="806824" y="3118328"/>
          <a:ext cx="10470776" cy="3557390"/>
        </p:xfrm>
        <a:graphic>
          <a:graphicData uri="http://schemas.openxmlformats.org/drawingml/2006/table">
            <a:tbl>
              <a:tblPr firstRow="1" bandRow="1">
                <a:tableStyleId>{5C22544A-7EE6-4342-B048-85BDC9FD1C3A}</a:tableStyleId>
              </a:tblPr>
              <a:tblGrid>
                <a:gridCol w="9099253">
                  <a:extLst>
                    <a:ext uri="{9D8B030D-6E8A-4147-A177-3AD203B41FA5}">
                      <a16:colId xmlns:a16="http://schemas.microsoft.com/office/drawing/2014/main" val="3350963738"/>
                    </a:ext>
                  </a:extLst>
                </a:gridCol>
                <a:gridCol w="1371523">
                  <a:extLst>
                    <a:ext uri="{9D8B030D-6E8A-4147-A177-3AD203B41FA5}">
                      <a16:colId xmlns:a16="http://schemas.microsoft.com/office/drawing/2014/main" val="449481269"/>
                    </a:ext>
                  </a:extLst>
                </a:gridCol>
              </a:tblGrid>
              <a:tr h="503220">
                <a:tc>
                  <a:txBody>
                    <a:bodyPr/>
                    <a:lstStyle/>
                    <a:p>
                      <a:r>
                        <a:rPr lang="en-US" dirty="0"/>
                        <a:t>Description</a:t>
                      </a:r>
                    </a:p>
                  </a:txBody>
                  <a:tcPr/>
                </a:tc>
                <a:tc>
                  <a:txBody>
                    <a:bodyPr/>
                    <a:lstStyle/>
                    <a:p>
                      <a:r>
                        <a:rPr lang="en-US" dirty="0"/>
                        <a:t>Audio</a:t>
                      </a:r>
                    </a:p>
                  </a:txBody>
                  <a:tcPr/>
                </a:tc>
                <a:extLst>
                  <a:ext uri="{0D108BD9-81ED-4DB2-BD59-A6C34878D82A}">
                    <a16:rowId xmlns:a16="http://schemas.microsoft.com/office/drawing/2014/main" val="467822303"/>
                  </a:ext>
                </a:extLst>
              </a:tr>
              <a:tr h="610834">
                <a:tc>
                  <a:txBody>
                    <a:bodyPr/>
                    <a:lstStyle/>
                    <a:p>
                      <a:r>
                        <a:rPr lang="en-US" sz="1400" b="1" i="0" u="none" strike="noStrike" cap="none" dirty="0">
                          <a:solidFill>
                            <a:schemeClr val="dk1"/>
                          </a:solidFill>
                          <a:effectLst/>
                          <a:latin typeface="+mn-lt"/>
                          <a:ea typeface="+mn-ea"/>
                          <a:cs typeface="+mn-cs"/>
                          <a:sym typeface="Arial"/>
                        </a:rPr>
                        <a:t>Clean Speech</a:t>
                      </a:r>
                      <a:endParaRPr lang="en-US" dirty="0"/>
                    </a:p>
                  </a:txBody>
                  <a:tcPr/>
                </a:tc>
                <a:tc>
                  <a:txBody>
                    <a:bodyPr/>
                    <a:lstStyle/>
                    <a:p>
                      <a:endParaRPr lang="en-US"/>
                    </a:p>
                  </a:txBody>
                  <a:tcPr/>
                </a:tc>
                <a:extLst>
                  <a:ext uri="{0D108BD9-81ED-4DB2-BD59-A6C34878D82A}">
                    <a16:rowId xmlns:a16="http://schemas.microsoft.com/office/drawing/2014/main" val="3845743494"/>
                  </a:ext>
                </a:extLst>
              </a:tr>
              <a:tr h="610834">
                <a:tc>
                  <a:txBody>
                    <a:bodyPr/>
                    <a:lstStyle/>
                    <a:p>
                      <a:r>
                        <a:rPr lang="en-US" sz="1400" b="1" i="0" u="none" strike="noStrike" cap="none" dirty="0">
                          <a:solidFill>
                            <a:schemeClr val="dk1"/>
                          </a:solidFill>
                          <a:effectLst/>
                          <a:latin typeface="+mn-lt"/>
                          <a:ea typeface="+mn-ea"/>
                          <a:cs typeface="+mn-cs"/>
                          <a:sym typeface="Arial"/>
                        </a:rPr>
                        <a:t>RIR generated using DAS</a:t>
                      </a:r>
                      <a:endParaRPr lang="en-US" dirty="0"/>
                    </a:p>
                  </a:txBody>
                  <a:tcPr/>
                </a:tc>
                <a:tc>
                  <a:txBody>
                    <a:bodyPr/>
                    <a:lstStyle/>
                    <a:p>
                      <a:endParaRPr lang="en-US" dirty="0"/>
                    </a:p>
                  </a:txBody>
                  <a:tcPr/>
                </a:tc>
                <a:extLst>
                  <a:ext uri="{0D108BD9-81ED-4DB2-BD59-A6C34878D82A}">
                    <a16:rowId xmlns:a16="http://schemas.microsoft.com/office/drawing/2014/main" val="3918400768"/>
                  </a:ext>
                </a:extLst>
              </a:tr>
              <a:tr h="6108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i="0" u="none" strike="noStrike" cap="none" dirty="0">
                          <a:solidFill>
                            <a:schemeClr val="dk1"/>
                          </a:solidFill>
                          <a:effectLst/>
                          <a:latin typeface="+mn-lt"/>
                          <a:ea typeface="+mn-ea"/>
                          <a:cs typeface="+mn-cs"/>
                          <a:sym typeface="Arial"/>
                        </a:rPr>
                        <a:t>RIR generated using our FAST-RIR</a:t>
                      </a:r>
                      <a:endParaRPr lang="en-US" dirty="0"/>
                    </a:p>
                  </a:txBody>
                  <a:tcPr/>
                </a:tc>
                <a:tc>
                  <a:txBody>
                    <a:bodyPr/>
                    <a:lstStyle/>
                    <a:p>
                      <a:endParaRPr lang="en-US"/>
                    </a:p>
                  </a:txBody>
                  <a:tcPr/>
                </a:tc>
                <a:extLst>
                  <a:ext uri="{0D108BD9-81ED-4DB2-BD59-A6C34878D82A}">
                    <a16:rowId xmlns:a16="http://schemas.microsoft.com/office/drawing/2014/main" val="711858095"/>
                  </a:ext>
                </a:extLst>
              </a:tr>
              <a:tr h="6108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i="0" u="none" strike="noStrike" cap="none" dirty="0">
                          <a:solidFill>
                            <a:schemeClr val="dk1"/>
                          </a:solidFill>
                          <a:effectLst/>
                          <a:latin typeface="+mn-lt"/>
                          <a:ea typeface="+mn-ea"/>
                          <a:cs typeface="+mn-cs"/>
                          <a:sym typeface="Arial"/>
                        </a:rPr>
                        <a:t>Reverberant speech simulated using DAS</a:t>
                      </a:r>
                      <a:endParaRPr lang="en-US" dirty="0"/>
                    </a:p>
                  </a:txBody>
                  <a:tcPr/>
                </a:tc>
                <a:tc>
                  <a:txBody>
                    <a:bodyPr/>
                    <a:lstStyle/>
                    <a:p>
                      <a:endParaRPr lang="en-US"/>
                    </a:p>
                  </a:txBody>
                  <a:tcPr/>
                </a:tc>
                <a:extLst>
                  <a:ext uri="{0D108BD9-81ED-4DB2-BD59-A6C34878D82A}">
                    <a16:rowId xmlns:a16="http://schemas.microsoft.com/office/drawing/2014/main" val="3485657674"/>
                  </a:ext>
                </a:extLst>
              </a:tr>
              <a:tr h="610834">
                <a:tc>
                  <a:txBody>
                    <a:bodyPr/>
                    <a:lstStyle/>
                    <a:p>
                      <a:r>
                        <a:rPr lang="en-US" sz="1400" b="1" i="0" u="none" strike="noStrike" cap="none" dirty="0">
                          <a:solidFill>
                            <a:schemeClr val="dk1"/>
                          </a:solidFill>
                          <a:effectLst/>
                          <a:latin typeface="+mn-lt"/>
                          <a:ea typeface="+mn-ea"/>
                          <a:cs typeface="+mn-cs"/>
                          <a:sym typeface="Arial"/>
                        </a:rPr>
                        <a:t>Reverberant speech simulated using our FAST-RIR</a:t>
                      </a:r>
                      <a:endParaRPr lang="en-US" dirty="0"/>
                    </a:p>
                  </a:txBody>
                  <a:tcPr/>
                </a:tc>
                <a:tc>
                  <a:txBody>
                    <a:bodyPr/>
                    <a:lstStyle/>
                    <a:p>
                      <a:endParaRPr lang="en-US" dirty="0"/>
                    </a:p>
                  </a:txBody>
                  <a:tcPr/>
                </a:tc>
                <a:extLst>
                  <a:ext uri="{0D108BD9-81ED-4DB2-BD59-A6C34878D82A}">
                    <a16:rowId xmlns:a16="http://schemas.microsoft.com/office/drawing/2014/main" val="3397698302"/>
                  </a:ext>
                </a:extLst>
              </a:tr>
            </a:tbl>
          </a:graphicData>
        </a:graphic>
      </p:graphicFrame>
      <p:pic>
        <p:nvPicPr>
          <p:cNvPr id="21" name="clean">
            <a:hlinkClick r:id="" action="ppaction://media"/>
            <a:extLst>
              <a:ext uri="{FF2B5EF4-FFF2-40B4-BE49-F238E27FC236}">
                <a16:creationId xmlns:a16="http://schemas.microsoft.com/office/drawing/2014/main" id="{E3DC51D0-B3D5-488F-B776-B0C9193B6C2B}"/>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0503927" y="3854312"/>
            <a:ext cx="244475" cy="244475"/>
          </a:xfrm>
          <a:prstGeom prst="rect">
            <a:avLst/>
          </a:prstGeom>
        </p:spPr>
      </p:pic>
      <p:pic>
        <p:nvPicPr>
          <p:cNvPr id="28" name="DRIR-2996">
            <a:hlinkClick r:id="" action="ppaction://media"/>
            <a:extLst>
              <a:ext uri="{FF2B5EF4-FFF2-40B4-BE49-F238E27FC236}">
                <a16:creationId xmlns:a16="http://schemas.microsoft.com/office/drawing/2014/main" id="{FCB0215A-8DED-4F6A-97CE-0B2DB48BA73C}"/>
              </a:ext>
            </a:extLst>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10450135" y="4414517"/>
            <a:ext cx="244475" cy="244475"/>
          </a:xfrm>
          <a:prstGeom prst="rect">
            <a:avLst/>
          </a:prstGeom>
        </p:spPr>
      </p:pic>
      <p:pic>
        <p:nvPicPr>
          <p:cNvPr id="29" name="DSRIR-2996">
            <a:hlinkClick r:id="" action="ppaction://media"/>
            <a:extLst>
              <a:ext uri="{FF2B5EF4-FFF2-40B4-BE49-F238E27FC236}">
                <a16:creationId xmlns:a16="http://schemas.microsoft.com/office/drawing/2014/main" id="{2E338674-5C73-4481-A007-D57288D9B91C}"/>
              </a:ext>
            </a:extLst>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10450137" y="5679441"/>
            <a:ext cx="244475" cy="244475"/>
          </a:xfrm>
          <a:prstGeom prst="rect">
            <a:avLst/>
          </a:prstGeom>
        </p:spPr>
      </p:pic>
      <p:pic>
        <p:nvPicPr>
          <p:cNvPr id="30" name="GRIR-2996">
            <a:hlinkClick r:id="" action="ppaction://media"/>
            <a:extLst>
              <a:ext uri="{FF2B5EF4-FFF2-40B4-BE49-F238E27FC236}">
                <a16:creationId xmlns:a16="http://schemas.microsoft.com/office/drawing/2014/main" id="{A91EC510-C2B8-450F-B1E4-29CC8CFE80E3}"/>
              </a:ext>
            </a:extLst>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10450136" y="5103082"/>
            <a:ext cx="244475" cy="244475"/>
          </a:xfrm>
          <a:prstGeom prst="rect">
            <a:avLst/>
          </a:prstGeom>
        </p:spPr>
      </p:pic>
      <p:pic>
        <p:nvPicPr>
          <p:cNvPr id="31" name="GSRIR-2996">
            <a:hlinkClick r:id="" action="ppaction://media"/>
            <a:extLst>
              <a:ext uri="{FF2B5EF4-FFF2-40B4-BE49-F238E27FC236}">
                <a16:creationId xmlns:a16="http://schemas.microsoft.com/office/drawing/2014/main" id="{776D6411-7DB2-4742-AD06-4F3D129476AB}"/>
              </a:ext>
            </a:extLst>
          </p:cNvPr>
          <p:cNvPicPr>
            <a:picLocks noChangeAspect="1"/>
          </p:cNvPicPr>
          <p:nvPr>
            <a:audioFile r:link="rId10"/>
            <p:extLst>
              <p:ext uri="{DAA4B4D4-6D71-4841-9C94-3DE7FCFB9230}">
                <p14:media xmlns:p14="http://schemas.microsoft.com/office/powerpoint/2010/main" r:embed="rId9"/>
              </p:ext>
            </p:extLst>
          </p:nvPr>
        </p:nvPicPr>
        <p:blipFill>
          <a:blip r:embed="rId13"/>
          <a:stretch>
            <a:fillRect/>
          </a:stretch>
        </p:blipFill>
        <p:spPr>
          <a:xfrm>
            <a:off x="10450137" y="6255800"/>
            <a:ext cx="244475" cy="244475"/>
          </a:xfrm>
          <a:prstGeom prst="rect">
            <a:avLst/>
          </a:prstGeom>
        </p:spPr>
      </p:pic>
    </p:spTree>
    <p:extLst>
      <p:ext uri="{BB962C8B-B14F-4D97-AF65-F5344CB8AC3E}">
        <p14:creationId xmlns:p14="http://schemas.microsoft.com/office/powerpoint/2010/main" val="3880991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6" fill="hold"/>
                                        <p:tgtEl>
                                          <p:spTgt spid="2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56" fill="hold"/>
                                        <p:tgtEl>
                                          <p:spTgt spid="30"/>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9192" fill="hold"/>
                                        <p:tgtEl>
                                          <p:spTgt spid="29"/>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9192"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21"/>
                </p:tgtEl>
              </p:cMediaNode>
            </p:audio>
            <p:audio>
              <p:cMediaNode vol="80000">
                <p:cTn id="20" fill="hold" display="0">
                  <p:stCondLst>
                    <p:cond delay="indefinite"/>
                  </p:stCondLst>
                  <p:endCondLst>
                    <p:cond evt="onStopAudio" delay="0">
                      <p:tgtEl>
                        <p:sldTgt/>
                      </p:tgtEl>
                    </p:cond>
                  </p:endCondLst>
                </p:cTn>
                <p:tgtEl>
                  <p:spTgt spid="28"/>
                </p:tgtEl>
              </p:cMediaNode>
            </p:audio>
            <p:audio>
              <p:cMediaNode vol="80000">
                <p:cTn id="21" fill="hold" display="0">
                  <p:stCondLst>
                    <p:cond delay="indefinite"/>
                  </p:stCondLst>
                  <p:endCondLst>
                    <p:cond evt="onStopAudio" delay="0">
                      <p:tgtEl>
                        <p:sldTgt/>
                      </p:tgtEl>
                    </p:cond>
                  </p:endCondLst>
                </p:cTn>
                <p:tgtEl>
                  <p:spTgt spid="29"/>
                </p:tgtEl>
              </p:cMediaNode>
            </p:audio>
            <p:audio>
              <p:cMediaNode vol="80000">
                <p:cTn id="22" fill="hold" display="0">
                  <p:stCondLst>
                    <p:cond delay="indefinite"/>
                  </p:stCondLst>
                  <p:endCondLst>
                    <p:cond evt="onStopAudio" delay="0">
                      <p:tgtEl>
                        <p:sldTgt/>
                      </p:tgtEl>
                    </p:cond>
                  </p:endCondLst>
                </p:cTn>
                <p:tgtEl>
                  <p:spTgt spid="30"/>
                </p:tgtEl>
              </p:cMediaNode>
            </p:audio>
            <p:audio>
              <p:cMediaNode vol="80000">
                <p:cTn id="23" fill="hold" display="0">
                  <p:stCondLst>
                    <p:cond delay="indefinite"/>
                  </p:stCondLst>
                  <p:endCondLst>
                    <p:cond evt="onStopAudio" delay="0">
                      <p:tgtEl>
                        <p:sldTgt/>
                      </p:tgtEl>
                    </p:cond>
                  </p:endCondLst>
                </p:cTn>
                <p:tgtEl>
                  <p:spTgt spid="3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Introduction</a:t>
            </a:r>
          </a:p>
        </p:txBody>
      </p:sp>
      <p:pic>
        <p:nvPicPr>
          <p:cNvPr id="9" name="Picture 8">
            <a:extLst>
              <a:ext uri="{FF2B5EF4-FFF2-40B4-BE49-F238E27FC236}">
                <a16:creationId xmlns:a16="http://schemas.microsoft.com/office/drawing/2014/main" id="{08C0CB3F-E9E5-449D-B3E1-94FCC0A5F76E}"/>
              </a:ext>
            </a:extLst>
          </p:cNvPr>
          <p:cNvPicPr>
            <a:picLocks noChangeAspect="1"/>
          </p:cNvPicPr>
          <p:nvPr/>
        </p:nvPicPr>
        <p:blipFill>
          <a:blip r:embed="rId3"/>
          <a:stretch>
            <a:fillRect/>
          </a:stretch>
        </p:blipFill>
        <p:spPr>
          <a:xfrm>
            <a:off x="211687" y="1623675"/>
            <a:ext cx="11768622" cy="3659755"/>
          </a:xfrm>
          <a:prstGeom prst="rect">
            <a:avLst/>
          </a:prstGeom>
        </p:spPr>
      </p:pic>
      <p:pic>
        <p:nvPicPr>
          <p:cNvPr id="45" name="Picture 44" descr="Graphical user interface, text, application&#10;&#10;Description automatically generated">
            <a:extLst>
              <a:ext uri="{FF2B5EF4-FFF2-40B4-BE49-F238E27FC236}">
                <a16:creationId xmlns:a16="http://schemas.microsoft.com/office/drawing/2014/main" id="{E1381CA5-A523-4511-A65E-8A6E2E8E9840}"/>
              </a:ext>
            </a:extLst>
          </p:cNvPr>
          <p:cNvPicPr>
            <a:picLocks noChangeAspect="1"/>
          </p:cNvPicPr>
          <p:nvPr/>
        </p:nvPicPr>
        <p:blipFill>
          <a:blip r:embed="rId4"/>
          <a:stretch>
            <a:fillRect/>
          </a:stretch>
        </p:blipFill>
        <p:spPr>
          <a:xfrm>
            <a:off x="3515446" y="5195873"/>
            <a:ext cx="5620454" cy="1662127"/>
          </a:xfrm>
          <a:prstGeom prst="rect">
            <a:avLst/>
          </a:prstGeom>
        </p:spPr>
      </p:pic>
    </p:spTree>
    <p:extLst>
      <p:ext uri="{BB962C8B-B14F-4D97-AF65-F5344CB8AC3E}">
        <p14:creationId xmlns:p14="http://schemas.microsoft.com/office/powerpoint/2010/main" val="17599900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Results</a:t>
            </a:r>
          </a:p>
        </p:txBody>
      </p:sp>
      <p:graphicFrame>
        <p:nvGraphicFramePr>
          <p:cNvPr id="22" name="Table 3">
            <a:extLst>
              <a:ext uri="{FF2B5EF4-FFF2-40B4-BE49-F238E27FC236}">
                <a16:creationId xmlns:a16="http://schemas.microsoft.com/office/drawing/2014/main" id="{7932DAC5-58FF-4ECF-B014-0397B61CF231}"/>
              </a:ext>
            </a:extLst>
          </p:cNvPr>
          <p:cNvGraphicFramePr>
            <a:graphicFrameLocks noGrp="1"/>
          </p:cNvGraphicFramePr>
          <p:nvPr>
            <p:extLst>
              <p:ext uri="{D42A27DB-BD31-4B8C-83A1-F6EECF244321}">
                <p14:modId xmlns:p14="http://schemas.microsoft.com/office/powerpoint/2010/main" val="1943763875"/>
              </p:ext>
            </p:extLst>
          </p:nvPr>
        </p:nvGraphicFramePr>
        <p:xfrm>
          <a:off x="1399417" y="1842382"/>
          <a:ext cx="9639124" cy="939850"/>
        </p:xfrm>
        <a:graphic>
          <a:graphicData uri="http://schemas.openxmlformats.org/drawingml/2006/table">
            <a:tbl>
              <a:tblPr firstRow="1" bandRow="1">
                <a:tableStyleId>{5C22544A-7EE6-4342-B048-85BDC9FD1C3A}</a:tableStyleId>
              </a:tblPr>
              <a:tblGrid>
                <a:gridCol w="2409781">
                  <a:extLst>
                    <a:ext uri="{9D8B030D-6E8A-4147-A177-3AD203B41FA5}">
                      <a16:colId xmlns:a16="http://schemas.microsoft.com/office/drawing/2014/main" val="443302702"/>
                    </a:ext>
                  </a:extLst>
                </a:gridCol>
                <a:gridCol w="2409781">
                  <a:extLst>
                    <a:ext uri="{9D8B030D-6E8A-4147-A177-3AD203B41FA5}">
                      <a16:colId xmlns:a16="http://schemas.microsoft.com/office/drawing/2014/main" val="3012300588"/>
                    </a:ext>
                  </a:extLst>
                </a:gridCol>
                <a:gridCol w="2409781">
                  <a:extLst>
                    <a:ext uri="{9D8B030D-6E8A-4147-A177-3AD203B41FA5}">
                      <a16:colId xmlns:a16="http://schemas.microsoft.com/office/drawing/2014/main" val="3536218183"/>
                    </a:ext>
                  </a:extLst>
                </a:gridCol>
                <a:gridCol w="2409781">
                  <a:extLst>
                    <a:ext uri="{9D8B030D-6E8A-4147-A177-3AD203B41FA5}">
                      <a16:colId xmlns:a16="http://schemas.microsoft.com/office/drawing/2014/main" val="2217649254"/>
                    </a:ext>
                  </a:extLst>
                </a:gridCol>
              </a:tblGrid>
              <a:tr h="430962">
                <a:tc>
                  <a:txBody>
                    <a:bodyPr/>
                    <a:lstStyle/>
                    <a:p>
                      <a:r>
                        <a:rPr lang="en-US" dirty="0"/>
                        <a:t>Room Dimension</a:t>
                      </a:r>
                    </a:p>
                  </a:txBody>
                  <a:tcPr/>
                </a:tc>
                <a:tc>
                  <a:txBody>
                    <a:bodyPr/>
                    <a:lstStyle/>
                    <a:p>
                      <a:r>
                        <a:rPr lang="en-US" dirty="0"/>
                        <a:t>Listener Location</a:t>
                      </a:r>
                    </a:p>
                  </a:txBody>
                  <a:tcPr/>
                </a:tc>
                <a:tc>
                  <a:txBody>
                    <a:bodyPr/>
                    <a:lstStyle/>
                    <a:p>
                      <a:r>
                        <a:rPr lang="en-US" dirty="0"/>
                        <a:t>Speaker Location</a:t>
                      </a:r>
                    </a:p>
                  </a:txBody>
                  <a:tcPr/>
                </a:tc>
                <a:tc>
                  <a:txBody>
                    <a:bodyPr/>
                    <a:lstStyle/>
                    <a:p>
                      <a:r>
                        <a:rPr lang="en-US" dirty="0"/>
                        <a:t>Reverberation Time</a:t>
                      </a:r>
                    </a:p>
                  </a:txBody>
                  <a:tcPr/>
                </a:tc>
                <a:extLst>
                  <a:ext uri="{0D108BD9-81ED-4DB2-BD59-A6C34878D82A}">
                    <a16:rowId xmlns:a16="http://schemas.microsoft.com/office/drawing/2014/main" val="3614095713"/>
                  </a:ext>
                </a:extLst>
              </a:tr>
              <a:tr h="508888">
                <a:tc>
                  <a:txBody>
                    <a:bodyPr/>
                    <a:lstStyle/>
                    <a:p>
                      <a:pPr algn="ctr"/>
                      <a:r>
                        <a:rPr lang="en-US" b="1" dirty="0"/>
                        <a:t>[9.4m,6.2m,2.7m]</a:t>
                      </a:r>
                    </a:p>
                  </a:txBody>
                  <a:tcPr/>
                </a:tc>
                <a:tc>
                  <a:txBody>
                    <a:bodyPr/>
                    <a:lstStyle/>
                    <a:p>
                      <a:pPr algn="ctr"/>
                      <a:r>
                        <a:rPr lang="en-US" b="1" dirty="0"/>
                        <a:t>[7.58m,1.94m,0.81m]</a:t>
                      </a:r>
                    </a:p>
                  </a:txBody>
                  <a:tcPr/>
                </a:tc>
                <a:tc>
                  <a:txBody>
                    <a:bodyPr/>
                    <a:lstStyle/>
                    <a:p>
                      <a:pPr algn="ctr"/>
                      <a:r>
                        <a:rPr lang="en-US" b="1" dirty="0"/>
                        <a:t>[8.02m,1.38m,1.54m]</a:t>
                      </a:r>
                    </a:p>
                  </a:txBody>
                  <a:tcPr/>
                </a:tc>
                <a:tc>
                  <a:txBody>
                    <a:bodyPr/>
                    <a:lstStyle/>
                    <a:p>
                      <a:pPr algn="ctr"/>
                      <a:r>
                        <a:rPr lang="en-US" b="1" dirty="0"/>
                        <a:t>0.57s</a:t>
                      </a:r>
                    </a:p>
                  </a:txBody>
                  <a:tcPr/>
                </a:tc>
                <a:extLst>
                  <a:ext uri="{0D108BD9-81ED-4DB2-BD59-A6C34878D82A}">
                    <a16:rowId xmlns:a16="http://schemas.microsoft.com/office/drawing/2014/main" val="2377026987"/>
                  </a:ext>
                </a:extLst>
              </a:tr>
            </a:tbl>
          </a:graphicData>
        </a:graphic>
      </p:graphicFrame>
      <p:pic>
        <p:nvPicPr>
          <p:cNvPr id="23" name="Picture 22">
            <a:extLst>
              <a:ext uri="{FF2B5EF4-FFF2-40B4-BE49-F238E27FC236}">
                <a16:creationId xmlns:a16="http://schemas.microsoft.com/office/drawing/2014/main" id="{85AC3543-84C5-45B8-AD74-8F64B9278CB5}"/>
              </a:ext>
            </a:extLst>
          </p:cNvPr>
          <p:cNvPicPr>
            <a:picLocks noChangeAspect="1"/>
          </p:cNvPicPr>
          <p:nvPr/>
        </p:nvPicPr>
        <p:blipFill>
          <a:blip r:embed="rId3"/>
          <a:srcRect/>
          <a:stretch/>
        </p:blipFill>
        <p:spPr>
          <a:xfrm>
            <a:off x="457200" y="3486741"/>
            <a:ext cx="5296961" cy="2679378"/>
          </a:xfrm>
          <a:prstGeom prst="rect">
            <a:avLst/>
          </a:prstGeom>
        </p:spPr>
      </p:pic>
      <p:graphicFrame>
        <p:nvGraphicFramePr>
          <p:cNvPr id="24" name="Table 23">
            <a:extLst>
              <a:ext uri="{FF2B5EF4-FFF2-40B4-BE49-F238E27FC236}">
                <a16:creationId xmlns:a16="http://schemas.microsoft.com/office/drawing/2014/main" id="{69A198E9-566F-4CDD-8BCA-D10C6F2E5BF2}"/>
              </a:ext>
            </a:extLst>
          </p:cNvPr>
          <p:cNvGraphicFramePr>
            <a:graphicFrameLocks noGrp="1"/>
          </p:cNvGraphicFramePr>
          <p:nvPr>
            <p:extLst>
              <p:ext uri="{D42A27DB-BD31-4B8C-83A1-F6EECF244321}">
                <p14:modId xmlns:p14="http://schemas.microsoft.com/office/powerpoint/2010/main" val="2733331314"/>
              </p:ext>
            </p:extLst>
          </p:nvPr>
        </p:nvGraphicFramePr>
        <p:xfrm>
          <a:off x="1530439" y="6155826"/>
          <a:ext cx="3041561" cy="640080"/>
        </p:xfrm>
        <a:graphic>
          <a:graphicData uri="http://schemas.openxmlformats.org/drawingml/2006/table">
            <a:tbl>
              <a:tblPr/>
              <a:tblGrid>
                <a:gridCol w="3041561">
                  <a:extLst>
                    <a:ext uri="{9D8B030D-6E8A-4147-A177-3AD203B41FA5}">
                      <a16:colId xmlns:a16="http://schemas.microsoft.com/office/drawing/2014/main" val="495129806"/>
                    </a:ext>
                  </a:extLst>
                </a:gridCol>
              </a:tblGrid>
              <a:tr h="0">
                <a:tc>
                  <a:txBody>
                    <a:bodyPr/>
                    <a:lstStyle/>
                    <a:p>
                      <a:pPr algn="ctr"/>
                      <a:r>
                        <a:rPr lang="en-US" b="1" dirty="0">
                          <a:effectLst/>
                        </a:rPr>
                        <a:t>Spectrogram of RIR generated using DAS</a:t>
                      </a:r>
                    </a:p>
                  </a:txBody>
                  <a:tcPr anchor="ctr">
                    <a:lnL>
                      <a:noFill/>
                    </a:lnL>
                    <a:lnR>
                      <a:noFill/>
                    </a:lnR>
                    <a:lnT>
                      <a:noFill/>
                    </a:lnT>
                    <a:lnB>
                      <a:noFill/>
                    </a:lnB>
                    <a:solidFill>
                      <a:srgbClr val="FFFFFF"/>
                    </a:solidFill>
                  </a:tcPr>
                </a:tc>
                <a:extLst>
                  <a:ext uri="{0D108BD9-81ED-4DB2-BD59-A6C34878D82A}">
                    <a16:rowId xmlns:a16="http://schemas.microsoft.com/office/drawing/2014/main" val="1441682296"/>
                  </a:ext>
                </a:extLst>
              </a:tr>
            </a:tbl>
          </a:graphicData>
        </a:graphic>
      </p:graphicFrame>
      <p:sp>
        <p:nvSpPr>
          <p:cNvPr id="25" name="Rectangle 1">
            <a:extLst>
              <a:ext uri="{FF2B5EF4-FFF2-40B4-BE49-F238E27FC236}">
                <a16:creationId xmlns:a16="http://schemas.microsoft.com/office/drawing/2014/main" id="{5E260E1F-166B-482D-BC0B-8190D007F380}"/>
              </a:ext>
            </a:extLst>
          </p:cNvPr>
          <p:cNvSpPr>
            <a:spLocks noChangeArrowheads="1"/>
          </p:cNvSpPr>
          <p:nvPr/>
        </p:nvSpPr>
        <p:spPr bwMode="auto">
          <a:xfrm>
            <a:off x="457200" y="2374401"/>
            <a:ext cx="337951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27" name="Table 26">
            <a:extLst>
              <a:ext uri="{FF2B5EF4-FFF2-40B4-BE49-F238E27FC236}">
                <a16:creationId xmlns:a16="http://schemas.microsoft.com/office/drawing/2014/main" id="{BFFB90C8-D91C-4CA3-A51D-D7FAFEE958E3}"/>
              </a:ext>
            </a:extLst>
          </p:cNvPr>
          <p:cNvGraphicFramePr>
            <a:graphicFrameLocks noGrp="1"/>
          </p:cNvGraphicFramePr>
          <p:nvPr>
            <p:extLst>
              <p:ext uri="{D42A27DB-BD31-4B8C-83A1-F6EECF244321}">
                <p14:modId xmlns:p14="http://schemas.microsoft.com/office/powerpoint/2010/main" val="3930682623"/>
              </p:ext>
            </p:extLst>
          </p:nvPr>
        </p:nvGraphicFramePr>
        <p:xfrm>
          <a:off x="7658849" y="6215799"/>
          <a:ext cx="3041561" cy="640080"/>
        </p:xfrm>
        <a:graphic>
          <a:graphicData uri="http://schemas.openxmlformats.org/drawingml/2006/table">
            <a:tbl>
              <a:tblPr/>
              <a:tblGrid>
                <a:gridCol w="3041561">
                  <a:extLst>
                    <a:ext uri="{9D8B030D-6E8A-4147-A177-3AD203B41FA5}">
                      <a16:colId xmlns:a16="http://schemas.microsoft.com/office/drawing/2014/main" val="495129806"/>
                    </a:ext>
                  </a:extLst>
                </a:gridCol>
              </a:tblGrid>
              <a:tr h="0">
                <a:tc>
                  <a:txBody>
                    <a:bodyPr/>
                    <a:lstStyle/>
                    <a:p>
                      <a:pPr algn="ctr"/>
                      <a:r>
                        <a:rPr lang="en-US" b="1" dirty="0">
                          <a:effectLst/>
                        </a:rPr>
                        <a:t>Spectrogram of RIR generated using FAST-RIR</a:t>
                      </a:r>
                    </a:p>
                  </a:txBody>
                  <a:tcPr anchor="ctr">
                    <a:lnL>
                      <a:noFill/>
                    </a:lnL>
                    <a:lnR>
                      <a:noFill/>
                    </a:lnR>
                    <a:lnT>
                      <a:noFill/>
                    </a:lnT>
                    <a:lnB>
                      <a:noFill/>
                    </a:lnB>
                    <a:solidFill>
                      <a:srgbClr val="FFFFFF"/>
                    </a:solidFill>
                  </a:tcPr>
                </a:tc>
                <a:extLst>
                  <a:ext uri="{0D108BD9-81ED-4DB2-BD59-A6C34878D82A}">
                    <a16:rowId xmlns:a16="http://schemas.microsoft.com/office/drawing/2014/main" val="1441682296"/>
                  </a:ext>
                </a:extLst>
              </a:tr>
            </a:tbl>
          </a:graphicData>
        </a:graphic>
      </p:graphicFrame>
      <p:pic>
        <p:nvPicPr>
          <p:cNvPr id="26" name="Picture 25">
            <a:extLst>
              <a:ext uri="{FF2B5EF4-FFF2-40B4-BE49-F238E27FC236}">
                <a16:creationId xmlns:a16="http://schemas.microsoft.com/office/drawing/2014/main" id="{D88D0933-70B3-46C8-A5AC-1121392976FC}"/>
              </a:ext>
            </a:extLst>
          </p:cNvPr>
          <p:cNvPicPr>
            <a:picLocks noChangeAspect="1"/>
          </p:cNvPicPr>
          <p:nvPr/>
        </p:nvPicPr>
        <p:blipFill>
          <a:blip r:embed="rId4"/>
          <a:srcRect/>
          <a:stretch/>
        </p:blipFill>
        <p:spPr>
          <a:xfrm>
            <a:off x="6437840" y="3536622"/>
            <a:ext cx="5198347" cy="2629497"/>
          </a:xfrm>
          <a:prstGeom prst="rect">
            <a:avLst/>
          </a:prstGeom>
        </p:spPr>
      </p:pic>
    </p:spTree>
    <p:extLst>
      <p:ext uri="{BB962C8B-B14F-4D97-AF65-F5344CB8AC3E}">
        <p14:creationId xmlns:p14="http://schemas.microsoft.com/office/powerpoint/2010/main" val="38886102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RIR Generator</a:t>
            </a:r>
          </a:p>
        </p:txBody>
      </p:sp>
      <p:pic>
        <p:nvPicPr>
          <p:cNvPr id="3" name="Picture 2">
            <a:extLst>
              <a:ext uri="{FF2B5EF4-FFF2-40B4-BE49-F238E27FC236}">
                <a16:creationId xmlns:a16="http://schemas.microsoft.com/office/drawing/2014/main" id="{0D1BA6FA-D2AA-4EC7-B4E1-374355A2A0BF}"/>
              </a:ext>
            </a:extLst>
          </p:cNvPr>
          <p:cNvPicPr>
            <a:picLocks noChangeAspect="1"/>
          </p:cNvPicPr>
          <p:nvPr/>
        </p:nvPicPr>
        <p:blipFill>
          <a:blip r:embed="rId3"/>
          <a:stretch>
            <a:fillRect/>
          </a:stretch>
        </p:blipFill>
        <p:spPr>
          <a:xfrm>
            <a:off x="411538" y="2399021"/>
            <a:ext cx="11546267" cy="3439991"/>
          </a:xfrm>
          <a:prstGeom prst="rect">
            <a:avLst/>
          </a:prstGeom>
        </p:spPr>
      </p:pic>
    </p:spTree>
    <p:extLst>
      <p:ext uri="{BB962C8B-B14F-4D97-AF65-F5344CB8AC3E}">
        <p14:creationId xmlns:p14="http://schemas.microsoft.com/office/powerpoint/2010/main" val="4251544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FAST-RIR</a:t>
            </a:r>
          </a:p>
        </p:txBody>
      </p:sp>
      <p:sp>
        <p:nvSpPr>
          <p:cNvPr id="12" name="Text Placeholder 2">
            <a:extLst>
              <a:ext uri="{FF2B5EF4-FFF2-40B4-BE49-F238E27FC236}">
                <a16:creationId xmlns:a16="http://schemas.microsoft.com/office/drawing/2014/main" id="{2B1EC723-6D1E-4684-AFF3-3791042BC982}"/>
              </a:ext>
            </a:extLst>
          </p:cNvPr>
          <p:cNvSpPr txBox="1">
            <a:spLocks/>
          </p:cNvSpPr>
          <p:nvPr/>
        </p:nvSpPr>
        <p:spPr>
          <a:xfrm>
            <a:off x="-134106" y="1869276"/>
            <a:ext cx="12326106" cy="4499539"/>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680"/>
              </a:spcBef>
              <a:spcAft>
                <a:spcPts val="0"/>
              </a:spcAft>
              <a:buClr>
                <a:schemeClr val="accent1"/>
              </a:buClr>
              <a:buSzPts val="2312"/>
              <a:buFont typeface="Arial"/>
              <a:buNone/>
              <a:defRPr sz="3400" b="0" i="0" u="none" strike="noStrike" cap="none">
                <a:solidFill>
                  <a:schemeClr val="dk1"/>
                </a:solidFill>
                <a:latin typeface="Arial"/>
                <a:ea typeface="Arial"/>
                <a:cs typeface="Arial"/>
                <a:sym typeface="Arial"/>
              </a:defRPr>
            </a:lvl1pPr>
            <a:lvl2pPr marL="457200" marR="0" lvl="1" indent="0" algn="l" rtl="0">
              <a:lnSpc>
                <a:spcPct val="100000"/>
              </a:lnSpc>
              <a:spcBef>
                <a:spcPts val="520"/>
              </a:spcBef>
              <a:spcAft>
                <a:spcPts val="0"/>
              </a:spcAft>
              <a:buClr>
                <a:schemeClr val="accent1"/>
              </a:buClr>
              <a:buSzPts val="1768"/>
              <a:buFont typeface="Arial"/>
              <a:buNone/>
              <a:defRPr sz="2600" b="0" i="0" u="none" strike="noStrike" cap="none">
                <a:solidFill>
                  <a:schemeClr val="dk1"/>
                </a:solidFill>
                <a:latin typeface="Arial"/>
                <a:ea typeface="Arial"/>
                <a:cs typeface="Arial"/>
                <a:sym typeface="Arial"/>
              </a:defRPr>
            </a:lvl2pPr>
            <a:lvl3pPr marL="914400" marR="0" lvl="2" indent="0" algn="l" rtl="0">
              <a:lnSpc>
                <a:spcPct val="100000"/>
              </a:lnSpc>
              <a:spcBef>
                <a:spcPts val="420"/>
              </a:spcBef>
              <a:spcAft>
                <a:spcPts val="0"/>
              </a:spcAft>
              <a:buClr>
                <a:schemeClr val="accent1"/>
              </a:buClr>
              <a:buSzPts val="1428"/>
              <a:buFont typeface="Arial"/>
              <a:buNone/>
              <a:defRPr sz="2100" b="0" i="0" u="none" strike="noStrike" cap="none">
                <a:solidFill>
                  <a:schemeClr val="dk1"/>
                </a:solidFill>
                <a:latin typeface="Arial"/>
                <a:ea typeface="Arial"/>
                <a:cs typeface="Arial"/>
                <a:sym typeface="Arial"/>
              </a:defRPr>
            </a:lvl3pPr>
            <a:lvl4pPr marL="1371600" marR="0" lvl="3" indent="0" algn="l" rtl="0">
              <a:lnSpc>
                <a:spcPct val="100000"/>
              </a:lnSpc>
              <a:spcBef>
                <a:spcPts val="320"/>
              </a:spcBef>
              <a:spcAft>
                <a:spcPts val="0"/>
              </a:spcAft>
              <a:buClr>
                <a:schemeClr val="accent1"/>
              </a:buClr>
              <a:buSzPts val="1088"/>
              <a:buFont typeface="Arial"/>
              <a:buNone/>
              <a:defRPr sz="1600" b="0" i="0" u="none" strike="noStrike" cap="none">
                <a:solidFill>
                  <a:schemeClr val="dk1"/>
                </a:solidFill>
                <a:latin typeface="Arial"/>
                <a:ea typeface="Arial"/>
                <a:cs typeface="Arial"/>
                <a:sym typeface="Arial"/>
              </a:defRPr>
            </a:lvl4pPr>
            <a:lvl5pPr marL="1828800" marR="0" lvl="4" indent="0" algn="l" rtl="0">
              <a:lnSpc>
                <a:spcPct val="100000"/>
              </a:lnSpc>
              <a:spcBef>
                <a:spcPts val="260"/>
              </a:spcBef>
              <a:spcAft>
                <a:spcPts val="0"/>
              </a:spcAft>
              <a:buClr>
                <a:schemeClr val="accent1"/>
              </a:buClr>
              <a:buSzPts val="884"/>
              <a:buFont typeface="Arial"/>
              <a:buNone/>
              <a:defRPr sz="1300" b="0" i="0" u="none" strike="noStrike" cap="none">
                <a:solidFill>
                  <a:schemeClr val="dk1"/>
                </a:solidFill>
                <a:latin typeface="Arial"/>
                <a:ea typeface="Arial"/>
                <a:cs typeface="Arial"/>
                <a:sym typeface="Arial"/>
              </a:defRPr>
            </a:lvl5pPr>
            <a:lvl6pPr marL="2514600" marR="0" lvl="5" indent="-101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2971800" marR="0" lvl="6" indent="-101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429000" marR="0" lvl="7" indent="-101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3886200" marR="0" lvl="8" indent="-101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000" b="0" i="0" u="none" strike="noStrike" kern="0" cap="none" spc="0" normalizeH="0" baseline="0" noProof="0" dirty="0">
                <a:ln>
                  <a:noFill/>
                </a:ln>
                <a:solidFill>
                  <a:srgbClr val="2A2F30"/>
                </a:solidFill>
                <a:effectLst/>
                <a:uLnTx/>
                <a:uFillTx/>
                <a:latin typeface="Arial"/>
                <a:cs typeface="Arial"/>
                <a:sym typeface="Arial"/>
              </a:rPr>
              <a:t>FAST-RIR is a one-dimensional conditional generator network that is trained to generate both specular and diffuse reflection for a given acoustic environment.</a:t>
            </a: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endParaRPr kumimoji="0" lang="en-US" sz="2000" b="0" i="0" u="none" strike="noStrike" kern="0" cap="none" spc="0" normalizeH="0" baseline="0" noProof="0" dirty="0">
              <a:ln>
                <a:noFill/>
              </a:ln>
              <a:solidFill>
                <a:srgbClr val="2A2F30"/>
              </a:solidFill>
              <a:effectLst/>
              <a:uLnTx/>
              <a:uFillTx/>
              <a:latin typeface="Arial"/>
              <a:cs typeface="Arial"/>
              <a:sym typeface="Arial"/>
            </a:endParaRP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000" b="0" i="0" u="none" strike="noStrike" kern="0" cap="none" spc="0" normalizeH="0" baseline="0" noProof="0" dirty="0">
                <a:ln>
                  <a:noFill/>
                </a:ln>
                <a:solidFill>
                  <a:srgbClr val="2A2F30"/>
                </a:solidFill>
                <a:effectLst/>
                <a:uLnTx/>
                <a:uFillTx/>
                <a:latin typeface="Arial"/>
                <a:cs typeface="Arial"/>
                <a:sym typeface="Arial"/>
              </a:rPr>
              <a:t>We control FAST-RIR using following acoustic environment details.</a:t>
            </a:r>
          </a:p>
          <a:p>
            <a:pPr marL="1828800" marR="0" lvl="3" indent="-457200" algn="l" defTabSz="914400" rtl="0" eaLnBrk="1" fontAlgn="auto" latinLnBrk="0" hangingPunct="1">
              <a:lnSpc>
                <a:spcPct val="100000"/>
              </a:lnSpc>
              <a:spcBef>
                <a:spcPts val="320"/>
              </a:spcBef>
              <a:spcAft>
                <a:spcPts val="0"/>
              </a:spcAft>
              <a:buClr>
                <a:srgbClr val="C30A29"/>
              </a:buClr>
              <a:buSzPts val="1088"/>
              <a:buFont typeface="+mj-lt"/>
              <a:buAutoNum type="arabicParenR"/>
              <a:tabLst/>
              <a:defRPr/>
            </a:pPr>
            <a:r>
              <a:rPr kumimoji="0" lang="en-US" sz="2000" b="0" i="0" u="none" strike="noStrike" kern="0" cap="none" spc="0" normalizeH="0" baseline="0" noProof="0" dirty="0">
                <a:ln>
                  <a:noFill/>
                </a:ln>
                <a:solidFill>
                  <a:srgbClr val="2A2F30"/>
                </a:solidFill>
                <a:effectLst/>
                <a:uLnTx/>
                <a:uFillTx/>
                <a:latin typeface="Arial"/>
                <a:cs typeface="Arial"/>
                <a:sym typeface="Arial"/>
              </a:rPr>
              <a:t>Shoe-box </a:t>
            </a:r>
            <a:r>
              <a:rPr kumimoji="0" lang="en-US" sz="2000" i="0" u="none" strike="noStrike" kern="0" cap="none" spc="0" normalizeH="0" baseline="0" noProof="0" dirty="0">
                <a:ln>
                  <a:noFill/>
                </a:ln>
                <a:solidFill>
                  <a:srgbClr val="2A2F30"/>
                </a:solidFill>
                <a:effectLst/>
                <a:uLnTx/>
                <a:uFillTx/>
                <a:latin typeface="Arial"/>
                <a:cs typeface="Arial"/>
                <a:sym typeface="Arial"/>
              </a:rPr>
              <a:t>shaped</a:t>
            </a:r>
            <a:r>
              <a:rPr kumimoji="0" lang="en-US" sz="2000" b="0" i="0" u="none" strike="noStrike" kern="0" cap="none" spc="0" normalizeH="0" baseline="0" noProof="0" dirty="0">
                <a:ln>
                  <a:noFill/>
                </a:ln>
                <a:solidFill>
                  <a:srgbClr val="2A2F30"/>
                </a:solidFill>
                <a:effectLst/>
                <a:uLnTx/>
                <a:uFillTx/>
                <a:latin typeface="Arial"/>
                <a:cs typeface="Arial"/>
                <a:sym typeface="Arial"/>
              </a:rPr>
              <a:t> room dimension</a:t>
            </a:r>
          </a:p>
          <a:p>
            <a:pPr marL="1828800" marR="0" lvl="3" indent="-457200" algn="l" defTabSz="914400" rtl="0" eaLnBrk="1" fontAlgn="auto" latinLnBrk="0" hangingPunct="1">
              <a:lnSpc>
                <a:spcPct val="100000"/>
              </a:lnSpc>
              <a:spcBef>
                <a:spcPts val="320"/>
              </a:spcBef>
              <a:spcAft>
                <a:spcPts val="0"/>
              </a:spcAft>
              <a:buClr>
                <a:srgbClr val="C30A29"/>
              </a:buClr>
              <a:buSzPts val="1088"/>
              <a:buFont typeface="+mj-lt"/>
              <a:buAutoNum type="arabicParenR"/>
              <a:tabLst/>
              <a:defRPr/>
            </a:pPr>
            <a:r>
              <a:rPr kumimoji="0" lang="en-US" sz="2000" b="0" i="0" u="none" strike="noStrike" kern="0" cap="none" spc="0" normalizeH="0" baseline="0" noProof="0" dirty="0">
                <a:ln>
                  <a:noFill/>
                </a:ln>
                <a:solidFill>
                  <a:srgbClr val="2A2F30"/>
                </a:solidFill>
                <a:effectLst/>
                <a:uLnTx/>
                <a:uFillTx/>
                <a:latin typeface="Arial"/>
                <a:cs typeface="Arial"/>
                <a:sym typeface="Arial"/>
              </a:rPr>
              <a:t>Listener position</a:t>
            </a:r>
          </a:p>
          <a:p>
            <a:pPr marL="1828800" marR="0" lvl="3" indent="-457200" algn="l" defTabSz="914400" rtl="0" eaLnBrk="1" fontAlgn="auto" latinLnBrk="0" hangingPunct="1">
              <a:lnSpc>
                <a:spcPct val="100000"/>
              </a:lnSpc>
              <a:spcBef>
                <a:spcPts val="320"/>
              </a:spcBef>
              <a:spcAft>
                <a:spcPts val="0"/>
              </a:spcAft>
              <a:buClr>
                <a:srgbClr val="C30A29"/>
              </a:buClr>
              <a:buSzPts val="1088"/>
              <a:buFont typeface="+mj-lt"/>
              <a:buAutoNum type="arabicParenR"/>
              <a:tabLst/>
              <a:defRPr/>
            </a:pPr>
            <a:r>
              <a:rPr kumimoji="0" lang="en-US" sz="2000" b="0" i="0" u="none" strike="noStrike" kern="0" cap="none" spc="0" normalizeH="0" baseline="0" noProof="0" dirty="0">
                <a:ln>
                  <a:noFill/>
                </a:ln>
                <a:solidFill>
                  <a:srgbClr val="2A2F30"/>
                </a:solidFill>
                <a:effectLst/>
                <a:uLnTx/>
                <a:uFillTx/>
                <a:latin typeface="Arial"/>
                <a:cs typeface="Arial"/>
                <a:sym typeface="Arial"/>
              </a:rPr>
              <a:t>Speaker position</a:t>
            </a:r>
          </a:p>
          <a:p>
            <a:pPr marL="1828800" marR="0" lvl="3" indent="-457200" algn="l" defTabSz="914400" rtl="0" eaLnBrk="1" fontAlgn="auto" latinLnBrk="0" hangingPunct="1">
              <a:lnSpc>
                <a:spcPct val="100000"/>
              </a:lnSpc>
              <a:spcBef>
                <a:spcPts val="320"/>
              </a:spcBef>
              <a:spcAft>
                <a:spcPts val="0"/>
              </a:spcAft>
              <a:buClr>
                <a:srgbClr val="C30A29"/>
              </a:buClr>
              <a:buSzPts val="1088"/>
              <a:buFont typeface="+mj-lt"/>
              <a:buAutoNum type="arabicParenR"/>
              <a:tabLst/>
              <a:defRPr/>
            </a:pPr>
            <a:r>
              <a:rPr kumimoji="0" lang="en-US" sz="2000" b="0" i="0" u="none" strike="noStrike" kern="0" cap="none" spc="0" normalizeH="0" baseline="0" noProof="0" dirty="0">
                <a:ln>
                  <a:noFill/>
                </a:ln>
                <a:solidFill>
                  <a:srgbClr val="2A2F30"/>
                </a:solidFill>
                <a:effectLst/>
                <a:uLnTx/>
                <a:uFillTx/>
                <a:latin typeface="Arial"/>
                <a:cs typeface="Arial"/>
                <a:sym typeface="Arial"/>
              </a:rPr>
              <a:t>Reverberation Time (T</a:t>
            </a:r>
            <a:r>
              <a:rPr kumimoji="0" lang="en-US" sz="2000" b="0" i="0" u="none" strike="noStrike" kern="0" cap="none" spc="0" normalizeH="0" baseline="-25000" noProof="0" dirty="0">
                <a:ln>
                  <a:noFill/>
                </a:ln>
                <a:solidFill>
                  <a:srgbClr val="2A2F30"/>
                </a:solidFill>
                <a:effectLst/>
                <a:uLnTx/>
                <a:uFillTx/>
                <a:latin typeface="Arial"/>
                <a:cs typeface="Arial"/>
                <a:sym typeface="Arial"/>
              </a:rPr>
              <a:t>60</a:t>
            </a:r>
            <a:r>
              <a:rPr kumimoji="0" lang="en-US" sz="2000" b="0" i="0" u="none" strike="noStrike" kern="0" cap="none" spc="0" normalizeH="0" noProof="0" dirty="0">
                <a:ln>
                  <a:noFill/>
                </a:ln>
                <a:solidFill>
                  <a:srgbClr val="2A2F30"/>
                </a:solidFill>
                <a:effectLst/>
                <a:uLnTx/>
                <a:uFillTx/>
                <a:latin typeface="Arial"/>
                <a:cs typeface="Arial"/>
                <a:sym typeface="Arial"/>
              </a:rPr>
              <a:t>)</a:t>
            </a:r>
            <a:endParaRPr kumimoji="0" lang="en-US" sz="2000" b="0" i="0" u="none" strike="noStrike" kern="0" cap="none" spc="0" normalizeH="0" baseline="0" noProof="0" dirty="0">
              <a:ln>
                <a:noFill/>
              </a:ln>
              <a:solidFill>
                <a:srgbClr val="2A2F30"/>
              </a:solidFill>
              <a:effectLst/>
              <a:uLnTx/>
              <a:uFillTx/>
              <a:latin typeface="Arial"/>
              <a:cs typeface="Arial"/>
              <a:sym typeface="Arial"/>
            </a:endParaRPr>
          </a:p>
          <a:p>
            <a:pPr marR="0" lvl="3" algn="l" defTabSz="914400" rtl="0" eaLnBrk="1" fontAlgn="auto" latinLnBrk="0" hangingPunct="1">
              <a:lnSpc>
                <a:spcPct val="100000"/>
              </a:lnSpc>
              <a:spcBef>
                <a:spcPts val="320"/>
              </a:spcBef>
              <a:spcAft>
                <a:spcPts val="0"/>
              </a:spcAft>
              <a:buClr>
                <a:srgbClr val="C30A29"/>
              </a:buClr>
              <a:buSzPts val="1088"/>
              <a:tabLst/>
              <a:defRPr/>
            </a:pPr>
            <a:endParaRPr kumimoji="0" lang="en-US" sz="2000" b="0" i="0" u="none" strike="noStrike" kern="0" cap="none" spc="0" normalizeH="0" baseline="0" noProof="0" dirty="0">
              <a:ln>
                <a:noFill/>
              </a:ln>
              <a:solidFill>
                <a:srgbClr val="2A2F30"/>
              </a:solidFill>
              <a:effectLst/>
              <a:uLnTx/>
              <a:uFillTx/>
              <a:latin typeface="Arial"/>
              <a:cs typeface="Arial"/>
              <a:sym typeface="Arial"/>
            </a:endParaRP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000" b="0" i="0" u="none" strike="noStrike" kern="0" cap="none" spc="0" normalizeH="0" baseline="0" noProof="0" dirty="0">
                <a:ln>
                  <a:noFill/>
                </a:ln>
                <a:solidFill>
                  <a:srgbClr val="2A2F30"/>
                </a:solidFill>
                <a:effectLst/>
                <a:uLnTx/>
                <a:uFillTx/>
                <a:latin typeface="Arial"/>
                <a:cs typeface="Arial"/>
                <a:sym typeface="Arial"/>
              </a:rPr>
              <a:t>Reverberation time is the time taken for the sound energy to decay by 60 decibels. Reverberation time implicitly reflects the characteristics of room materials such as the floor, ceiling, walls, furniture etc.</a:t>
            </a:r>
          </a:p>
          <a:p>
            <a:pPr marL="1600200" marR="0" lvl="3" indent="-228600" algn="l" defTabSz="914400" rtl="0" eaLnBrk="1" fontAlgn="auto" latinLnBrk="0" hangingPunct="1">
              <a:lnSpc>
                <a:spcPct val="100000"/>
              </a:lnSpc>
              <a:spcBef>
                <a:spcPts val="320"/>
              </a:spcBef>
              <a:spcAft>
                <a:spcPts val="0"/>
              </a:spcAft>
              <a:buClr>
                <a:srgbClr val="C30A29"/>
              </a:buClr>
              <a:buSzPts val="1088"/>
              <a:buFont typeface="+mj-lt"/>
              <a:buAutoNum type="arabicPeriod"/>
              <a:tabLst/>
              <a:defRPr/>
            </a:pPr>
            <a:endParaRPr kumimoji="0" lang="en-US" sz="1600" b="0" i="0" u="none" strike="noStrike" kern="0" cap="none" spc="0" normalizeH="0" baseline="0" noProof="0" dirty="0">
              <a:ln>
                <a:noFill/>
              </a:ln>
              <a:solidFill>
                <a:srgbClr val="2A2F30"/>
              </a:solidFill>
              <a:effectLst/>
              <a:uLnTx/>
              <a:uFillTx/>
              <a:latin typeface="Arial"/>
              <a:cs typeface="Arial"/>
              <a:sym typeface="Arial"/>
            </a:endParaRP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endParaRPr kumimoji="0" lang="en-US" sz="2600" b="0" i="0" u="none" strike="noStrike" kern="0" cap="none" spc="0" normalizeH="0" baseline="0" noProof="0" dirty="0">
              <a:ln>
                <a:noFill/>
              </a:ln>
              <a:solidFill>
                <a:srgbClr val="2A2F30"/>
              </a:solidFill>
              <a:effectLst/>
              <a:uLnTx/>
              <a:uFillTx/>
              <a:latin typeface="Arial"/>
              <a:cs typeface="Arial"/>
              <a:sym typeface="Arial"/>
            </a:endParaRPr>
          </a:p>
        </p:txBody>
      </p:sp>
    </p:spTree>
    <p:extLst>
      <p:ext uri="{BB962C8B-B14F-4D97-AF65-F5344CB8AC3E}">
        <p14:creationId xmlns:p14="http://schemas.microsoft.com/office/powerpoint/2010/main" val="2755884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FAST-RIR – Moving the listener in direction x</a:t>
            </a:r>
          </a:p>
        </p:txBody>
      </p:sp>
      <p:pic>
        <p:nvPicPr>
          <p:cNvPr id="9" name="FAST-RIR_ FAST NEURAL DIFFUSE ROOM IMPULSE RESPONSE GENERATOR">
            <a:hlinkClick r:id="" action="ppaction://media"/>
            <a:extLst>
              <a:ext uri="{FF2B5EF4-FFF2-40B4-BE49-F238E27FC236}">
                <a16:creationId xmlns:a16="http://schemas.microsoft.com/office/drawing/2014/main" id="{237E984E-9344-4062-B42E-A89EFCDF3CD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29426" y="1755034"/>
            <a:ext cx="10047723" cy="4945363"/>
          </a:xfrm>
          <a:prstGeom prst="rect">
            <a:avLst/>
          </a:prstGeom>
        </p:spPr>
      </p:pic>
    </p:spTree>
    <p:extLst>
      <p:ext uri="{BB962C8B-B14F-4D97-AF65-F5344CB8AC3E}">
        <p14:creationId xmlns:p14="http://schemas.microsoft.com/office/powerpoint/2010/main" val="1383300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13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80000">
                <p:cTn id="12" fill="hold" display="0">
                  <p:stCondLst>
                    <p:cond delay="indefinite"/>
                  </p:stCondLst>
                </p:cTn>
                <p:tgtEl>
                  <p:spTgt spid="9"/>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OUR APPROACH -FAST-RIR</a:t>
            </a:r>
          </a:p>
        </p:txBody>
      </p:sp>
      <p:pic>
        <p:nvPicPr>
          <p:cNvPr id="10" name="Picture 9" descr="Graphical user interface, application&#10;&#10;Description automatically generated">
            <a:extLst>
              <a:ext uri="{FF2B5EF4-FFF2-40B4-BE49-F238E27FC236}">
                <a16:creationId xmlns:a16="http://schemas.microsoft.com/office/drawing/2014/main" id="{8FF7A2DF-68BC-4DA3-940A-4931B7F31181}"/>
              </a:ext>
            </a:extLst>
          </p:cNvPr>
          <p:cNvPicPr>
            <a:picLocks noChangeAspect="1"/>
          </p:cNvPicPr>
          <p:nvPr/>
        </p:nvPicPr>
        <p:blipFill>
          <a:blip r:embed="rId3"/>
          <a:stretch>
            <a:fillRect/>
          </a:stretch>
        </p:blipFill>
        <p:spPr>
          <a:xfrm>
            <a:off x="597598" y="2528915"/>
            <a:ext cx="10996803" cy="3614897"/>
          </a:xfrm>
          <a:prstGeom prst="rect">
            <a:avLst/>
          </a:prstGeom>
        </p:spPr>
      </p:pic>
    </p:spTree>
    <p:extLst>
      <p:ext uri="{BB962C8B-B14F-4D97-AF65-F5344CB8AC3E}">
        <p14:creationId xmlns:p14="http://schemas.microsoft.com/office/powerpoint/2010/main" val="36200404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OUR APPROACH – Vector Embedding</a:t>
            </a:r>
          </a:p>
        </p:txBody>
      </p: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F6F4C88B-7CB2-4738-95F6-990CFC45D026}"/>
                  </a:ext>
                </a:extLst>
              </p:cNvPr>
              <p:cNvSpPr txBox="1"/>
              <p:nvPr/>
            </p:nvSpPr>
            <p:spPr>
              <a:xfrm>
                <a:off x="-262965" y="2001390"/>
                <a:ext cx="12239812" cy="3552254"/>
              </a:xfrm>
              <a:prstGeom prst="rect">
                <a:avLst/>
              </a:prstGeom>
              <a:noFill/>
            </p:spPr>
            <p:txBody>
              <a:bodyPr wrap="square">
                <a:spAutoFit/>
              </a:bodyPr>
              <a:lstStyle/>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000" b="0" i="0" u="none" strike="noStrike" kern="0" cap="none" spc="0" normalizeH="0" baseline="0" noProof="0" dirty="0">
                    <a:ln>
                      <a:noFill/>
                    </a:ln>
                    <a:solidFill>
                      <a:srgbClr val="2A2F30"/>
                    </a:solidFill>
                    <a:effectLst/>
                    <a:uLnTx/>
                    <a:uFillTx/>
                    <a:latin typeface="Arial"/>
                    <a:cs typeface="Arial"/>
                    <a:sym typeface="Arial"/>
                  </a:rPr>
                  <a:t>We combine shoe-box shaped room dimension, listener location, and source location represented using 3D Cartesian coordinates (</a:t>
                </a:r>
                <a:r>
                  <a:rPr kumimoji="0" lang="en-US" sz="2000" b="0" i="0" u="none" strike="noStrike" kern="0" cap="none" spc="0" normalizeH="0" baseline="0" noProof="0" dirty="0" err="1">
                    <a:ln>
                      <a:noFill/>
                    </a:ln>
                    <a:solidFill>
                      <a:srgbClr val="2A2F30"/>
                    </a:solidFill>
                    <a:effectLst/>
                    <a:uLnTx/>
                    <a:uFillTx/>
                    <a:latin typeface="Arial"/>
                    <a:cs typeface="Arial"/>
                    <a:sym typeface="Arial"/>
                  </a:rPr>
                  <a:t>x,y,z</a:t>
                </a:r>
                <a:r>
                  <a:rPr kumimoji="0" lang="en-US" sz="2000" b="0" i="0" u="none" strike="noStrike" kern="0" cap="none" spc="0" normalizeH="0" baseline="0" noProof="0" dirty="0">
                    <a:ln>
                      <a:noFill/>
                    </a:ln>
                    <a:solidFill>
                      <a:srgbClr val="2A2F30"/>
                    </a:solidFill>
                    <a:effectLst/>
                    <a:uLnTx/>
                    <a:uFillTx/>
                    <a:latin typeface="Arial"/>
                    <a:cs typeface="Arial"/>
                    <a:sym typeface="Arial"/>
                  </a:rPr>
                  <a:t>) and reverberation time (T</a:t>
                </a:r>
                <a:r>
                  <a:rPr kumimoji="0" lang="en-US" sz="2000" b="0" i="0" u="none" strike="noStrike" kern="0" cap="none" spc="0" normalizeH="0" baseline="-25000" noProof="0" dirty="0">
                    <a:ln>
                      <a:noFill/>
                    </a:ln>
                    <a:solidFill>
                      <a:srgbClr val="2A2F30"/>
                    </a:solidFill>
                    <a:effectLst/>
                    <a:uLnTx/>
                    <a:uFillTx/>
                    <a:latin typeface="Arial"/>
                    <a:cs typeface="Arial"/>
                    <a:sym typeface="Arial"/>
                  </a:rPr>
                  <a:t>60</a:t>
                </a:r>
                <a:r>
                  <a:rPr kumimoji="0" lang="en-US" sz="2000" b="0" i="0" u="none" strike="noStrike" kern="0" cap="none" spc="0" normalizeH="0" baseline="0" noProof="0" dirty="0">
                    <a:ln>
                      <a:noFill/>
                    </a:ln>
                    <a:solidFill>
                      <a:srgbClr val="2A2F30"/>
                    </a:solidFill>
                    <a:effectLst/>
                    <a:uLnTx/>
                    <a:uFillTx/>
                    <a:latin typeface="Arial"/>
                    <a:cs typeface="Arial"/>
                    <a:sym typeface="Arial"/>
                  </a:rPr>
                  <a:t>) as a 10-dimensional vector embedding </a:t>
                </a:r>
                <a14:m>
                  <m:oMath xmlns:m="http://schemas.openxmlformats.org/officeDocument/2006/math">
                    <m:r>
                      <a:rPr kumimoji="0" lang="en-US" sz="2000" b="1" i="1" u="none" strike="noStrike" kern="0" cap="none" spc="0" normalizeH="0" baseline="0" noProof="0" smtClean="0">
                        <a:ln>
                          <a:noFill/>
                        </a:ln>
                        <a:solidFill>
                          <a:srgbClr val="2A2F30"/>
                        </a:solidFill>
                        <a:effectLst/>
                        <a:uLnTx/>
                        <a:uFillTx/>
                        <a:latin typeface="Cambria Math" panose="02040503050406030204" pitchFamily="18" charset="0"/>
                        <a:sym typeface="Arial"/>
                      </a:rPr>
                      <m:t>𝝅</m:t>
                    </m:r>
                  </m:oMath>
                </a14:m>
                <a:r>
                  <a:rPr kumimoji="0" lang="en-US" sz="2000" b="1" i="0" u="none" strike="noStrike" kern="0" cap="none" spc="0" normalizeH="0" baseline="-25000" noProof="0" dirty="0">
                    <a:ln>
                      <a:noFill/>
                    </a:ln>
                    <a:solidFill>
                      <a:srgbClr val="2A2F30"/>
                    </a:solidFill>
                    <a:effectLst/>
                    <a:uLnTx/>
                    <a:uFillTx/>
                    <a:latin typeface="Arial"/>
                    <a:cs typeface="Arial"/>
                    <a:sym typeface="Arial"/>
                  </a:rPr>
                  <a:t>A</a:t>
                </a: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endParaRPr kumimoji="0" lang="en-US" sz="2000" b="1" i="0" u="none" strike="noStrike" kern="0" cap="none" spc="0" normalizeH="0" baseline="-25000" noProof="0" dirty="0">
                  <a:ln>
                    <a:noFill/>
                  </a:ln>
                  <a:solidFill>
                    <a:srgbClr val="2A2F30"/>
                  </a:solidFill>
                  <a:effectLst/>
                  <a:uLnTx/>
                  <a:uFillTx/>
                  <a:latin typeface="Arial"/>
                  <a:cs typeface="Arial"/>
                  <a:sym typeface="Arial"/>
                </a:endParaRP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000" b="0" i="0" u="none" strike="noStrike" kern="0" cap="none" spc="0" normalizeH="0" baseline="0" noProof="0" dirty="0">
                    <a:ln>
                      <a:noFill/>
                    </a:ln>
                    <a:solidFill>
                      <a:srgbClr val="2A2F30"/>
                    </a:solidFill>
                    <a:effectLst/>
                    <a:uLnTx/>
                    <a:uFillTx/>
                    <a:latin typeface="Arial"/>
                    <a:cs typeface="Arial"/>
                    <a:sym typeface="Arial"/>
                  </a:rPr>
                  <a:t>We normalize the vector embedding within the range -1.2 to 1.2 using the largest room dimension in the training dataset. </a:t>
                </a:r>
                <a:endParaRPr kumimoji="0" lang="en-US" sz="2000" b="1" i="0" u="none" strike="noStrike" kern="0" cap="none" spc="0" normalizeH="0" baseline="-25000" noProof="0" dirty="0">
                  <a:ln>
                    <a:noFill/>
                  </a:ln>
                  <a:solidFill>
                    <a:srgbClr val="2A2F30"/>
                  </a:solidFill>
                  <a:effectLst/>
                  <a:uLnTx/>
                  <a:uFillTx/>
                  <a:latin typeface="Arial"/>
                  <a:cs typeface="Arial"/>
                  <a:sym typeface="Arial"/>
                </a:endParaRPr>
              </a:p>
              <a:p>
                <a:pPr marL="457200" marR="0" lvl="1" indent="0" algn="l" defTabSz="914400" rtl="0" eaLnBrk="1" fontAlgn="auto" latinLnBrk="0" hangingPunct="1">
                  <a:lnSpc>
                    <a:spcPct val="100000"/>
                  </a:lnSpc>
                  <a:spcBef>
                    <a:spcPts val="520"/>
                  </a:spcBef>
                  <a:spcAft>
                    <a:spcPts val="0"/>
                  </a:spcAft>
                  <a:buClr>
                    <a:srgbClr val="C30A29"/>
                  </a:buClr>
                  <a:buSzPts val="1768"/>
                  <a:buFont typeface="Arial"/>
                  <a:buNone/>
                  <a:tabLst/>
                  <a:defRPr/>
                </a:pPr>
                <a:endParaRPr kumimoji="0" lang="en-US" sz="2000" b="1" i="0" u="none" strike="noStrike" kern="0" cap="none" spc="0" normalizeH="0" baseline="-25000" noProof="0" dirty="0">
                  <a:ln>
                    <a:noFill/>
                  </a:ln>
                  <a:solidFill>
                    <a:srgbClr val="2A2F30"/>
                  </a:solidFill>
                  <a:effectLst/>
                  <a:uLnTx/>
                  <a:uFillTx/>
                  <a:latin typeface="Arial"/>
                  <a:cs typeface="Arial"/>
                  <a:sym typeface="Arial"/>
                </a:endParaRPr>
              </a:p>
              <a:p>
                <a:pPr marL="457200" marR="0" lvl="1" indent="0" algn="l" defTabSz="914400" rtl="0" eaLnBrk="1" fontAlgn="auto" latinLnBrk="0" hangingPunct="1">
                  <a:lnSpc>
                    <a:spcPct val="100000"/>
                  </a:lnSpc>
                  <a:spcBef>
                    <a:spcPts val="520"/>
                  </a:spcBef>
                  <a:spcAft>
                    <a:spcPts val="0"/>
                  </a:spcAft>
                  <a:buClr>
                    <a:srgbClr val="C30A29"/>
                  </a:buClr>
                  <a:buSzPts val="1768"/>
                  <a:buFont typeface="Arial"/>
                  <a:buNone/>
                  <a:tabLst/>
                  <a:defRPr/>
                </a:pPr>
                <a:endParaRPr lang="en-US" sz="2000" b="1" kern="0" baseline="-25000" dirty="0">
                  <a:solidFill>
                    <a:srgbClr val="2A2F30"/>
                  </a:solidFill>
                  <a:latin typeface="Arial"/>
                  <a:cs typeface="Arial"/>
                  <a:sym typeface="Arial"/>
                </a:endParaRPr>
              </a:p>
              <a:p>
                <a:pPr marR="0" lvl="1" algn="l" defTabSz="914400" rtl="0" eaLnBrk="1" fontAlgn="auto" latinLnBrk="0" hangingPunct="1">
                  <a:lnSpc>
                    <a:spcPct val="100000"/>
                  </a:lnSpc>
                  <a:spcBef>
                    <a:spcPts val="520"/>
                  </a:spcBef>
                  <a:spcAft>
                    <a:spcPts val="0"/>
                  </a:spcAft>
                  <a:buClr>
                    <a:srgbClr val="C30A29"/>
                  </a:buClr>
                  <a:buSzPts val="1768"/>
                  <a:tabLst/>
                  <a:defRPr/>
                </a:pPr>
                <a:endParaRPr kumimoji="0" lang="en-US" sz="2000" b="1" i="0" u="none" strike="noStrike" kern="0" cap="none" spc="0" normalizeH="0" baseline="-25000" noProof="0" dirty="0">
                  <a:ln>
                    <a:noFill/>
                  </a:ln>
                  <a:solidFill>
                    <a:srgbClr val="2A2F30"/>
                  </a:solidFill>
                  <a:effectLst/>
                  <a:uLnTx/>
                  <a:uFillTx/>
                  <a:latin typeface="Arial"/>
                  <a:cs typeface="Arial"/>
                  <a:sym typeface="Arial"/>
                </a:endParaRPr>
              </a:p>
              <a:p>
                <a:pPr marL="457200" marR="0" lvl="1" indent="0" algn="ctr" defTabSz="914400" rtl="0" eaLnBrk="1" fontAlgn="auto" latinLnBrk="0" hangingPunct="1">
                  <a:lnSpc>
                    <a:spcPct val="100000"/>
                  </a:lnSpc>
                  <a:spcBef>
                    <a:spcPts val="520"/>
                  </a:spcBef>
                  <a:spcAft>
                    <a:spcPts val="0"/>
                  </a:spcAft>
                  <a:buClr>
                    <a:srgbClr val="C30A29"/>
                  </a:buClr>
                  <a:buSzPts val="1768"/>
                  <a:buFont typeface="Arial"/>
                  <a:buNone/>
                  <a:tabLst/>
                  <a:defRPr/>
                </a:pPr>
                <a14:m>
                  <m:oMath xmlns:m="http://schemas.openxmlformats.org/officeDocument/2006/math">
                    <m:r>
                      <a:rPr kumimoji="0" lang="en-US" sz="2800" b="1" i="1" u="none" strike="noStrike" kern="0" cap="none" spc="0" normalizeH="0" baseline="0" noProof="0" smtClean="0">
                        <a:ln>
                          <a:noFill/>
                        </a:ln>
                        <a:solidFill>
                          <a:srgbClr val="2A2F30"/>
                        </a:solidFill>
                        <a:effectLst/>
                        <a:uLnTx/>
                        <a:uFillTx/>
                        <a:latin typeface="Cambria Math" panose="02040503050406030204" pitchFamily="18" charset="0"/>
                        <a:sym typeface="Arial"/>
                      </a:rPr>
                      <m:t>𝝅</m:t>
                    </m:r>
                  </m:oMath>
                </a14:m>
                <a:r>
                  <a:rPr kumimoji="0" lang="en-US" sz="2800" b="1" i="0" u="none" strike="noStrike" kern="0" cap="none" spc="0" normalizeH="0" baseline="-25000" noProof="0" dirty="0">
                    <a:ln>
                      <a:noFill/>
                    </a:ln>
                    <a:solidFill>
                      <a:srgbClr val="2A2F30"/>
                    </a:solidFill>
                    <a:effectLst/>
                    <a:uLnTx/>
                    <a:uFillTx/>
                    <a:latin typeface="Arial"/>
                    <a:cs typeface="Arial"/>
                    <a:sym typeface="Arial"/>
                  </a:rPr>
                  <a:t>A </a:t>
                </a:r>
                <a:r>
                  <a:rPr kumimoji="0" lang="en-US" sz="2800" b="1" i="0" u="none" strike="noStrike" kern="0" cap="none" spc="0" normalizeH="0" baseline="0" noProof="0" dirty="0">
                    <a:ln>
                      <a:noFill/>
                    </a:ln>
                    <a:solidFill>
                      <a:srgbClr val="2A2F30"/>
                    </a:solidFill>
                    <a:effectLst/>
                    <a:uLnTx/>
                    <a:uFillTx/>
                    <a:latin typeface="Arial"/>
                    <a:cs typeface="Arial"/>
                    <a:sym typeface="Arial"/>
                  </a:rPr>
                  <a:t>= [ Room Dimension, Listener Location, Source Location, T</a:t>
                </a:r>
                <a:r>
                  <a:rPr kumimoji="0" lang="en-US" sz="2800" b="1" i="0" u="none" strike="noStrike" kern="0" cap="none" spc="0" normalizeH="0" baseline="-25000" noProof="0" dirty="0">
                    <a:ln>
                      <a:noFill/>
                    </a:ln>
                    <a:solidFill>
                      <a:srgbClr val="2A2F30"/>
                    </a:solidFill>
                    <a:effectLst/>
                    <a:uLnTx/>
                    <a:uFillTx/>
                    <a:latin typeface="Arial"/>
                    <a:cs typeface="Arial"/>
                    <a:sym typeface="Arial"/>
                  </a:rPr>
                  <a:t>60 </a:t>
                </a:r>
                <a:r>
                  <a:rPr kumimoji="0" lang="en-US" sz="2800" b="1" i="0" u="none" strike="noStrike" kern="0" cap="none" spc="0" normalizeH="0" baseline="0" noProof="0" dirty="0">
                    <a:ln>
                      <a:noFill/>
                    </a:ln>
                    <a:solidFill>
                      <a:srgbClr val="2A2F30"/>
                    </a:solidFill>
                    <a:effectLst/>
                    <a:uLnTx/>
                    <a:uFillTx/>
                    <a:latin typeface="Arial"/>
                    <a:cs typeface="Arial"/>
                    <a:sym typeface="Arial"/>
                  </a:rPr>
                  <a:t>]</a:t>
                </a:r>
                <a:endParaRPr kumimoji="0" lang="en-US" sz="2800" b="1" i="0" u="none" strike="noStrike" kern="0" cap="none" spc="0" normalizeH="0" baseline="-25000" noProof="0" dirty="0">
                  <a:ln>
                    <a:noFill/>
                  </a:ln>
                  <a:solidFill>
                    <a:srgbClr val="2A2F30"/>
                  </a:solidFill>
                  <a:effectLst/>
                  <a:uLnTx/>
                  <a:uFillTx/>
                  <a:latin typeface="Arial"/>
                  <a:cs typeface="Arial"/>
                  <a:sym typeface="Arial"/>
                </a:endParaRPr>
              </a:p>
              <a:p>
                <a:pPr marL="1600200" marR="0" lvl="3" indent="-228600" algn="l" defTabSz="914400" rtl="0" eaLnBrk="1" fontAlgn="auto" latinLnBrk="0" hangingPunct="1">
                  <a:lnSpc>
                    <a:spcPct val="100000"/>
                  </a:lnSpc>
                  <a:spcBef>
                    <a:spcPts val="320"/>
                  </a:spcBef>
                  <a:spcAft>
                    <a:spcPts val="0"/>
                  </a:spcAft>
                  <a:buClr>
                    <a:srgbClr val="C30A29"/>
                  </a:buClr>
                  <a:buSzPts val="1088"/>
                  <a:buFont typeface="+mj-lt"/>
                  <a:buAutoNum type="arabicPeriod"/>
                  <a:tabLst/>
                  <a:defRPr/>
                </a:pPr>
                <a:endParaRPr kumimoji="0" lang="en-US" sz="1600" b="0" i="0" u="none" strike="noStrike" kern="0" cap="none" spc="0" normalizeH="0" baseline="0" noProof="0" dirty="0">
                  <a:ln>
                    <a:noFill/>
                  </a:ln>
                  <a:solidFill>
                    <a:srgbClr val="2A2F30"/>
                  </a:solidFill>
                  <a:effectLst/>
                  <a:uLnTx/>
                  <a:uFillTx/>
                  <a:latin typeface="Arial"/>
                  <a:cs typeface="Arial"/>
                  <a:sym typeface="Arial"/>
                </a:endParaRPr>
              </a:p>
            </p:txBody>
          </p:sp>
        </mc:Choice>
        <mc:Fallback>
          <p:sp>
            <p:nvSpPr>
              <p:cNvPr id="12" name="TextBox 11">
                <a:extLst>
                  <a:ext uri="{FF2B5EF4-FFF2-40B4-BE49-F238E27FC236}">
                    <a16:creationId xmlns:a16="http://schemas.microsoft.com/office/drawing/2014/main" id="{F6F4C88B-7CB2-4738-95F6-990CFC45D026}"/>
                  </a:ext>
                </a:extLst>
              </p:cNvPr>
              <p:cNvSpPr txBox="1">
                <a:spLocks noRot="1" noChangeAspect="1" noMove="1" noResize="1" noEditPoints="1" noAdjustHandles="1" noChangeArrowheads="1" noChangeShapeType="1" noTextEdit="1"/>
              </p:cNvSpPr>
              <p:nvPr/>
            </p:nvSpPr>
            <p:spPr>
              <a:xfrm>
                <a:off x="-262965" y="2001390"/>
                <a:ext cx="12239812" cy="3552254"/>
              </a:xfrm>
              <a:prstGeom prst="rect">
                <a:avLst/>
              </a:prstGeom>
              <a:blipFill>
                <a:blip r:embed="rId3"/>
                <a:stretch>
                  <a:fillRect t="-686"/>
                </a:stretch>
              </a:blipFill>
            </p:spPr>
            <p:txBody>
              <a:bodyPr/>
              <a:lstStyle/>
              <a:p>
                <a:r>
                  <a:rPr lang="en-US">
                    <a:noFill/>
                  </a:rPr>
                  <a:t> </a:t>
                </a:r>
              </a:p>
            </p:txBody>
          </p:sp>
        </mc:Fallback>
      </mc:AlternateContent>
    </p:spTree>
    <p:extLst>
      <p:ext uri="{BB962C8B-B14F-4D97-AF65-F5344CB8AC3E}">
        <p14:creationId xmlns:p14="http://schemas.microsoft.com/office/powerpoint/2010/main" val="37738770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OUR APPROACH – Training Dataset</a:t>
            </a:r>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B07E5B6E-F27B-4831-9158-09671E2690A2}"/>
                  </a:ext>
                </a:extLst>
              </p:cNvPr>
              <p:cNvSpPr txBox="1"/>
              <p:nvPr/>
            </p:nvSpPr>
            <p:spPr>
              <a:xfrm>
                <a:off x="-119531" y="1738546"/>
                <a:ext cx="12006729" cy="4539704"/>
              </a:xfrm>
              <a:prstGeom prst="rect">
                <a:avLst/>
              </a:prstGeom>
              <a:noFill/>
            </p:spPr>
            <p:txBody>
              <a:bodyPr wrap="square">
                <a:spAutoFit/>
              </a:bodyPr>
              <a:lstStyle/>
              <a:p>
                <a:pPr marL="800100" marR="0" lvl="1" indent="-3429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For each </a:t>
                </a:r>
                <a14:m>
                  <m:oMath xmlns:m="http://schemas.openxmlformats.org/officeDocument/2006/math">
                    <m:r>
                      <a:rPr kumimoji="0" lang="en-US" sz="2400" b="0" i="1" u="none" strike="noStrike" kern="0" cap="none" spc="0" normalizeH="0" baseline="0" noProof="0" smtClean="0">
                        <a:ln>
                          <a:noFill/>
                        </a:ln>
                        <a:solidFill>
                          <a:srgbClr val="2A2F30"/>
                        </a:solidFill>
                        <a:effectLst/>
                        <a:uLnTx/>
                        <a:uFillTx/>
                        <a:latin typeface="Cambria Math" panose="02040503050406030204" pitchFamily="18" charset="0"/>
                        <a:sym typeface="Arial"/>
                      </a:rPr>
                      <m:t>𝜋</m:t>
                    </m:r>
                  </m:oMath>
                </a14:m>
                <a:r>
                  <a:rPr kumimoji="0" lang="en-US" sz="2400" b="0" i="0" u="none" strike="noStrike" kern="0" cap="none" spc="0" normalizeH="0" baseline="-25000" noProof="0" dirty="0">
                    <a:ln>
                      <a:noFill/>
                    </a:ln>
                    <a:solidFill>
                      <a:srgbClr val="2A2F30"/>
                    </a:solidFill>
                    <a:effectLst/>
                    <a:uLnTx/>
                    <a:uFillTx/>
                    <a:latin typeface="Arial"/>
                    <a:cs typeface="Arial"/>
                    <a:sym typeface="Arial"/>
                  </a:rPr>
                  <a:t>A</a:t>
                </a:r>
                <a:r>
                  <a:rPr kumimoji="0" lang="en-US" sz="2400" b="0" i="0" u="none" strike="noStrike" kern="0" cap="none" spc="0" normalizeH="0" noProof="0" dirty="0">
                    <a:ln>
                      <a:noFill/>
                    </a:ln>
                    <a:solidFill>
                      <a:srgbClr val="2A2F30"/>
                    </a:solidFill>
                    <a:effectLst/>
                    <a:uLnTx/>
                    <a:uFillTx/>
                    <a:latin typeface="Arial"/>
                    <a:cs typeface="Arial"/>
                    <a:sym typeface="Arial"/>
                  </a:rPr>
                  <a:t>,</a:t>
                </a:r>
                <a:r>
                  <a:rPr kumimoji="0" lang="en-US" sz="2400" b="0" i="0" u="none" strike="noStrike" kern="0" cap="none" spc="0" normalizeH="0" baseline="0" noProof="0" dirty="0">
                    <a:ln>
                      <a:noFill/>
                    </a:ln>
                    <a:solidFill>
                      <a:srgbClr val="2A2F30"/>
                    </a:solidFill>
                    <a:effectLst/>
                    <a:uLnTx/>
                    <a:uFillTx/>
                    <a:latin typeface="Arial"/>
                    <a:cs typeface="Arial"/>
                    <a:sym typeface="Arial"/>
                  </a:rPr>
                  <a:t> we generate RIRs using a diffuse acoustic simulator (R</a:t>
                </a:r>
                <a:r>
                  <a:rPr kumimoji="0" lang="en-US" sz="2400" b="0" i="0" u="none" strike="noStrike" kern="0" cap="none" spc="0" normalizeH="0" baseline="-25000" noProof="0" dirty="0">
                    <a:ln>
                      <a:noFill/>
                    </a:ln>
                    <a:solidFill>
                      <a:srgbClr val="2A2F30"/>
                    </a:solidFill>
                    <a:effectLst/>
                    <a:uLnTx/>
                    <a:uFillTx/>
                    <a:latin typeface="Arial"/>
                    <a:cs typeface="Arial"/>
                    <a:sym typeface="Arial"/>
                  </a:rPr>
                  <a:t>D</a:t>
                </a:r>
                <a:r>
                  <a:rPr kumimoji="0" lang="en-US" sz="2400" b="0" i="0" u="none" strike="noStrike" kern="0" cap="none" spc="0" normalizeH="0" baseline="0" noProof="0" dirty="0">
                    <a:ln>
                      <a:noFill/>
                    </a:ln>
                    <a:solidFill>
                      <a:srgbClr val="2A2F30"/>
                    </a:solidFill>
                    <a:effectLst/>
                    <a:uLnTx/>
                    <a:uFillTx/>
                    <a:latin typeface="Arial"/>
                    <a:cs typeface="Arial"/>
                    <a:sym typeface="Arial"/>
                  </a:rPr>
                  <a:t>) and use it as ground truth to train our network. </a:t>
                </a:r>
              </a:p>
              <a:p>
                <a:pPr marL="800100" marR="0" lvl="1" indent="-3429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endParaRPr kumimoji="0" lang="en-US" sz="2400" b="0" i="0" u="none" strike="noStrike" kern="0" cap="none" spc="0" normalizeH="0" baseline="0" noProof="0" dirty="0">
                  <a:ln>
                    <a:noFill/>
                  </a:ln>
                  <a:solidFill>
                    <a:srgbClr val="2A2F30"/>
                  </a:solidFill>
                  <a:effectLst/>
                  <a:uLnTx/>
                  <a:uFillTx/>
                  <a:latin typeface="Arial"/>
                  <a:cs typeface="Arial"/>
                  <a:sym typeface="Arial"/>
                </a:endParaRPr>
              </a:p>
              <a:p>
                <a:pPr marL="800100" marR="0" lvl="1" indent="-3429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We train our network using 75,000 RIRs generated for medium sized rooms with room dimensions varying in following range.</a:t>
                </a:r>
              </a:p>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endParaRPr kumimoji="0" lang="en-US" sz="2400" b="0" i="0" u="none" strike="noStrike" kern="0" cap="none" spc="0" normalizeH="0" baseline="0" noProof="0" dirty="0">
                  <a:ln>
                    <a:noFill/>
                  </a:ln>
                  <a:solidFill>
                    <a:srgbClr val="2A2F30"/>
                  </a:solidFill>
                  <a:effectLst/>
                  <a:uLnTx/>
                  <a:uFillTx/>
                  <a:latin typeface="Arial"/>
                  <a:cs typeface="Arial"/>
                  <a:sym typeface="Arial"/>
                </a:endParaRPr>
              </a:p>
              <a:p>
                <a:pPr marL="1828800" marR="0" lvl="3" indent="-457200" algn="l" defTabSz="914400" rtl="0" eaLnBrk="1" fontAlgn="auto" latinLnBrk="0" hangingPunct="1">
                  <a:lnSpc>
                    <a:spcPct val="100000"/>
                  </a:lnSpc>
                  <a:spcBef>
                    <a:spcPts val="320"/>
                  </a:spcBef>
                  <a:spcAft>
                    <a:spcPts val="0"/>
                  </a:spcAft>
                  <a:buClr>
                    <a:srgbClr val="C30A29"/>
                  </a:buClr>
                  <a:buSzPts val="1088"/>
                  <a:buFont typeface="+mj-lt"/>
                  <a:buAutoNum type="arabicPeriod"/>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Room Length : 8m to 11m</a:t>
                </a:r>
              </a:p>
              <a:p>
                <a:pPr marL="1828800" marR="0" lvl="3" indent="-457200" algn="l" defTabSz="914400" rtl="0" eaLnBrk="1" fontAlgn="auto" latinLnBrk="0" hangingPunct="1">
                  <a:lnSpc>
                    <a:spcPct val="100000"/>
                  </a:lnSpc>
                  <a:spcBef>
                    <a:spcPts val="320"/>
                  </a:spcBef>
                  <a:spcAft>
                    <a:spcPts val="0"/>
                  </a:spcAft>
                  <a:buClr>
                    <a:srgbClr val="C30A29"/>
                  </a:buClr>
                  <a:buSzPts val="1088"/>
                  <a:buFont typeface="+mj-lt"/>
                  <a:buAutoNum type="arabicPeriod"/>
                  <a:tabLst/>
                  <a:defRPr/>
                </a:pPr>
                <a:endParaRPr kumimoji="0" lang="en-US" sz="2400" b="0" i="0" u="none" strike="noStrike" kern="0" cap="none" spc="0" normalizeH="0" baseline="0" noProof="0" dirty="0">
                  <a:ln>
                    <a:noFill/>
                  </a:ln>
                  <a:solidFill>
                    <a:srgbClr val="2A2F30"/>
                  </a:solidFill>
                  <a:effectLst/>
                  <a:uLnTx/>
                  <a:uFillTx/>
                  <a:latin typeface="Arial"/>
                  <a:cs typeface="Arial"/>
                  <a:sym typeface="Arial"/>
                </a:endParaRPr>
              </a:p>
              <a:p>
                <a:pPr marL="1828800" marR="0" lvl="3" indent="-457200" algn="l" defTabSz="914400" rtl="0" eaLnBrk="1" fontAlgn="auto" latinLnBrk="0" hangingPunct="1">
                  <a:lnSpc>
                    <a:spcPct val="100000"/>
                  </a:lnSpc>
                  <a:spcBef>
                    <a:spcPts val="320"/>
                  </a:spcBef>
                  <a:spcAft>
                    <a:spcPts val="0"/>
                  </a:spcAft>
                  <a:buClr>
                    <a:srgbClr val="C30A29"/>
                  </a:buClr>
                  <a:buSzPts val="1088"/>
                  <a:buFont typeface="+mj-lt"/>
                  <a:buAutoNum type="arabicPeriod"/>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Room Width : 6m to 8m</a:t>
                </a:r>
              </a:p>
              <a:p>
                <a:pPr marL="1828800" marR="0" lvl="3" indent="-457200" algn="l" defTabSz="914400" rtl="0" eaLnBrk="1" fontAlgn="auto" latinLnBrk="0" hangingPunct="1">
                  <a:lnSpc>
                    <a:spcPct val="100000"/>
                  </a:lnSpc>
                  <a:spcBef>
                    <a:spcPts val="320"/>
                  </a:spcBef>
                  <a:spcAft>
                    <a:spcPts val="0"/>
                  </a:spcAft>
                  <a:buClr>
                    <a:srgbClr val="C30A29"/>
                  </a:buClr>
                  <a:buSzPts val="1088"/>
                  <a:buFont typeface="+mj-lt"/>
                  <a:buAutoNum type="arabicPeriod"/>
                  <a:tabLst/>
                  <a:defRPr/>
                </a:pPr>
                <a:endParaRPr kumimoji="0" lang="en-US" sz="2400" b="0" i="0" u="none" strike="noStrike" kern="0" cap="none" spc="0" normalizeH="0" baseline="0" noProof="0" dirty="0">
                  <a:ln>
                    <a:noFill/>
                  </a:ln>
                  <a:solidFill>
                    <a:srgbClr val="2A2F30"/>
                  </a:solidFill>
                  <a:effectLst/>
                  <a:uLnTx/>
                  <a:uFillTx/>
                  <a:latin typeface="Arial"/>
                  <a:cs typeface="Arial"/>
                  <a:sym typeface="Arial"/>
                </a:endParaRPr>
              </a:p>
              <a:p>
                <a:pPr marL="1828800" marR="0" lvl="3" indent="-457200" algn="l" defTabSz="914400" rtl="0" eaLnBrk="1" fontAlgn="auto" latinLnBrk="0" hangingPunct="1">
                  <a:lnSpc>
                    <a:spcPct val="100000"/>
                  </a:lnSpc>
                  <a:spcBef>
                    <a:spcPts val="320"/>
                  </a:spcBef>
                  <a:spcAft>
                    <a:spcPts val="0"/>
                  </a:spcAft>
                  <a:buClr>
                    <a:srgbClr val="C30A29"/>
                  </a:buClr>
                  <a:buSzPts val="1088"/>
                  <a:buFont typeface="+mj-lt"/>
                  <a:buAutoNum type="arabicPeriod"/>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Room Height : 2.5m to 3.5m</a:t>
                </a:r>
              </a:p>
            </p:txBody>
          </p:sp>
        </mc:Choice>
        <mc:Fallback>
          <p:sp>
            <p:nvSpPr>
              <p:cNvPr id="13" name="TextBox 12">
                <a:extLst>
                  <a:ext uri="{FF2B5EF4-FFF2-40B4-BE49-F238E27FC236}">
                    <a16:creationId xmlns:a16="http://schemas.microsoft.com/office/drawing/2014/main" id="{B07E5B6E-F27B-4831-9158-09671E2690A2}"/>
                  </a:ext>
                </a:extLst>
              </p:cNvPr>
              <p:cNvSpPr txBox="1">
                <a:spLocks noRot="1" noChangeAspect="1" noMove="1" noResize="1" noEditPoints="1" noAdjustHandles="1" noChangeArrowheads="1" noChangeShapeType="1" noTextEdit="1"/>
              </p:cNvSpPr>
              <p:nvPr/>
            </p:nvSpPr>
            <p:spPr>
              <a:xfrm>
                <a:off x="-119531" y="1738546"/>
                <a:ext cx="12006729" cy="4539704"/>
              </a:xfrm>
              <a:prstGeom prst="rect">
                <a:avLst/>
              </a:prstGeom>
              <a:blipFill>
                <a:blip r:embed="rId3"/>
                <a:stretch>
                  <a:fillRect t="-940" r="-102" b="-2148"/>
                </a:stretch>
              </a:blipFill>
            </p:spPr>
            <p:txBody>
              <a:bodyPr/>
              <a:lstStyle/>
              <a:p>
                <a:r>
                  <a:rPr lang="en-US">
                    <a:noFill/>
                  </a:rPr>
                  <a:t> </a:t>
                </a:r>
              </a:p>
            </p:txBody>
          </p:sp>
        </mc:Fallback>
      </mc:AlternateContent>
    </p:spTree>
    <p:extLst>
      <p:ext uri="{BB962C8B-B14F-4D97-AF65-F5344CB8AC3E}">
        <p14:creationId xmlns:p14="http://schemas.microsoft.com/office/powerpoint/2010/main" val="2519182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7D046E-ED61-4DAA-8044-294F90CDE657}"/>
              </a:ext>
            </a:extLst>
          </p:cNvPr>
          <p:cNvSpPr>
            <a:spLocks noGrp="1"/>
          </p:cNvSpPr>
          <p:nvPr>
            <p:ph type="title"/>
          </p:nvPr>
        </p:nvSpPr>
        <p:spPr>
          <a:xfrm>
            <a:off x="310919" y="278535"/>
            <a:ext cx="9895951" cy="1033669"/>
          </a:xfrm>
        </p:spPr>
        <p:txBody>
          <a:bodyPr>
            <a:normAutofit/>
          </a:bodyPr>
          <a:lstStyle/>
          <a:p>
            <a:r>
              <a:rPr lang="en-US" sz="4000" b="1" dirty="0">
                <a:solidFill>
                  <a:srgbClr val="FFFFFF"/>
                </a:solidFill>
              </a:rPr>
              <a:t>OUR APPROACH – Objective Function</a:t>
            </a:r>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B07E5B6E-F27B-4831-9158-09671E2690A2}"/>
                  </a:ext>
                </a:extLst>
              </p:cNvPr>
              <p:cNvSpPr txBox="1"/>
              <p:nvPr/>
            </p:nvSpPr>
            <p:spPr>
              <a:xfrm>
                <a:off x="-119531" y="1738546"/>
                <a:ext cx="12006729" cy="1200329"/>
              </a:xfrm>
              <a:prstGeom prst="rect">
                <a:avLst/>
              </a:prstGeom>
              <a:noFill/>
            </p:spPr>
            <p:txBody>
              <a:bodyPr wrap="square">
                <a:spAutoFit/>
              </a:bodyPr>
              <a:lstStyle/>
              <a:p>
                <a:pPr marL="914400" marR="0" lvl="1" indent="-457200" algn="l" defTabSz="914400" rtl="0" eaLnBrk="1" fontAlgn="auto" latinLnBrk="0" hangingPunct="1">
                  <a:lnSpc>
                    <a:spcPct val="100000"/>
                  </a:lnSpc>
                  <a:spcBef>
                    <a:spcPts val="520"/>
                  </a:spcBef>
                  <a:spcAft>
                    <a:spcPts val="0"/>
                  </a:spcAft>
                  <a:buClr>
                    <a:srgbClr val="C30A29"/>
                  </a:buClr>
                  <a:buSzPts val="1768"/>
                  <a:buFont typeface="Arial" panose="020B0604020202020204" pitchFamily="34" charset="0"/>
                  <a:buChar char="•"/>
                  <a:tabLst/>
                  <a:defRPr/>
                </a:pPr>
                <a:r>
                  <a:rPr kumimoji="0" lang="en-US" sz="2400" b="0" i="0" u="none" strike="noStrike" kern="0" cap="none" spc="0" normalizeH="0" baseline="0" noProof="0" dirty="0">
                    <a:ln>
                      <a:noFill/>
                    </a:ln>
                    <a:solidFill>
                      <a:srgbClr val="2A2F30"/>
                    </a:solidFill>
                    <a:effectLst/>
                    <a:uLnTx/>
                    <a:uFillTx/>
                    <a:latin typeface="Arial"/>
                    <a:cs typeface="Arial"/>
                    <a:sym typeface="Arial"/>
                  </a:rPr>
                  <a:t>The objective function of our generator network (G</a:t>
                </a:r>
                <a:r>
                  <a:rPr kumimoji="0" lang="en-US" sz="2400" b="0" i="0" u="none" strike="noStrike" kern="0" cap="none" spc="0" normalizeH="0" baseline="-25000" noProof="0" dirty="0">
                    <a:ln>
                      <a:noFill/>
                    </a:ln>
                    <a:solidFill>
                      <a:srgbClr val="2A2F30"/>
                    </a:solidFill>
                    <a:effectLst/>
                    <a:uLnTx/>
                    <a:uFillTx/>
                    <a:latin typeface="Arial"/>
                    <a:cs typeface="Arial"/>
                    <a:sym typeface="Arial"/>
                  </a:rPr>
                  <a:t>N</a:t>
                </a:r>
                <a:r>
                  <a:rPr kumimoji="0" lang="en-US" sz="2400" b="0" i="0" u="none" strike="noStrike" kern="0" cap="none" spc="0" normalizeH="0" baseline="0" noProof="0" dirty="0">
                    <a:ln>
                      <a:noFill/>
                    </a:ln>
                    <a:solidFill>
                      <a:srgbClr val="2A2F30"/>
                    </a:solidFill>
                    <a:effectLst/>
                    <a:uLnTx/>
                    <a:uFillTx/>
                    <a:latin typeface="Arial"/>
                    <a:cs typeface="Arial"/>
                    <a:sym typeface="Arial"/>
                  </a:rPr>
                  <a:t>) consists of modified CGAN error (</a:t>
                </a:r>
                <a:r>
                  <a:rPr kumimoji="0" lang="en-US" sz="2400" b="1" i="0" u="none" strike="noStrike" kern="0" cap="none" spc="0" normalizeH="0" baseline="0" noProof="0" dirty="0">
                    <a:ln>
                      <a:noFill/>
                    </a:ln>
                    <a:solidFill>
                      <a:srgbClr val="2A2F30"/>
                    </a:solidFill>
                    <a:effectLst/>
                    <a:uLnTx/>
                    <a:uFillTx/>
                    <a:latin typeface="Arial"/>
                    <a:cs typeface="Arial"/>
                    <a:sym typeface="Arial"/>
                  </a:rPr>
                  <a:t>L</a:t>
                </a:r>
                <a:r>
                  <a:rPr kumimoji="0" lang="en-US" sz="2400" b="1" i="0" u="none" strike="noStrike" kern="0" cap="none" spc="0" normalizeH="0" baseline="-25000" noProof="0" dirty="0">
                    <a:ln>
                      <a:noFill/>
                    </a:ln>
                    <a:solidFill>
                      <a:srgbClr val="2A2F30"/>
                    </a:solidFill>
                    <a:effectLst/>
                    <a:uLnTx/>
                    <a:uFillTx/>
                    <a:latin typeface="Arial"/>
                    <a:cs typeface="Arial"/>
                    <a:sym typeface="Arial"/>
                  </a:rPr>
                  <a:t>CGAN</a:t>
                </a:r>
                <a:r>
                  <a:rPr kumimoji="0" lang="en-US" sz="2400" b="0" i="0" u="none" strike="noStrike" kern="0" cap="none" spc="0" normalizeH="0" baseline="0" noProof="0" dirty="0">
                    <a:ln>
                      <a:noFill/>
                    </a:ln>
                    <a:solidFill>
                      <a:srgbClr val="2A2F30"/>
                    </a:solidFill>
                    <a:effectLst/>
                    <a:uLnTx/>
                    <a:uFillTx/>
                    <a:latin typeface="Arial"/>
                    <a:cs typeface="Arial"/>
                    <a:sym typeface="Arial"/>
                  </a:rPr>
                  <a:t>), mean square error (</a:t>
                </a:r>
                <a:r>
                  <a:rPr kumimoji="0" lang="en-US" sz="2400" b="1" i="0" u="none" strike="noStrike" kern="0" cap="none" spc="0" normalizeH="0" baseline="0" noProof="0" dirty="0">
                    <a:ln>
                      <a:noFill/>
                    </a:ln>
                    <a:solidFill>
                      <a:srgbClr val="2A2F30"/>
                    </a:solidFill>
                    <a:effectLst/>
                    <a:uLnTx/>
                    <a:uFillTx/>
                    <a:latin typeface="Arial"/>
                    <a:cs typeface="Arial"/>
                    <a:sym typeface="Arial"/>
                  </a:rPr>
                  <a:t>L</a:t>
                </a:r>
                <a:r>
                  <a:rPr kumimoji="0" lang="en-US" sz="2400" b="1" i="0" u="none" strike="noStrike" kern="0" cap="none" spc="0" normalizeH="0" baseline="-25000" noProof="0" dirty="0">
                    <a:ln>
                      <a:noFill/>
                    </a:ln>
                    <a:solidFill>
                      <a:srgbClr val="2A2F30"/>
                    </a:solidFill>
                    <a:effectLst/>
                    <a:uLnTx/>
                    <a:uFillTx/>
                    <a:latin typeface="Arial"/>
                    <a:cs typeface="Arial"/>
                    <a:sym typeface="Arial"/>
                  </a:rPr>
                  <a:t>MSE</a:t>
                </a:r>
                <a:r>
                  <a:rPr kumimoji="0" lang="en-US" sz="2400" b="0" i="0" u="none" strike="noStrike" kern="0" cap="none" spc="0" normalizeH="0" baseline="0" noProof="0" dirty="0">
                    <a:ln>
                      <a:noFill/>
                    </a:ln>
                    <a:solidFill>
                      <a:srgbClr val="2A2F30"/>
                    </a:solidFill>
                    <a:effectLst/>
                    <a:uLnTx/>
                    <a:uFillTx/>
                    <a:latin typeface="Arial"/>
                    <a:cs typeface="Arial"/>
                    <a:sym typeface="Arial"/>
                  </a:rPr>
                  <a:t>) and T</a:t>
                </a:r>
                <a:r>
                  <a:rPr kumimoji="0" lang="en-US" sz="2400" b="0" i="0" u="none" strike="noStrike" kern="0" cap="none" spc="0" normalizeH="0" baseline="-25000" noProof="0" dirty="0">
                    <a:ln>
                      <a:noFill/>
                    </a:ln>
                    <a:solidFill>
                      <a:srgbClr val="2A2F30"/>
                    </a:solidFill>
                    <a:effectLst/>
                    <a:uLnTx/>
                    <a:uFillTx/>
                    <a:latin typeface="Arial"/>
                    <a:cs typeface="Arial"/>
                    <a:sym typeface="Arial"/>
                  </a:rPr>
                  <a:t>60</a:t>
                </a:r>
                <a:r>
                  <a:rPr kumimoji="0" lang="en-US" sz="2400" b="0" i="0" u="none" strike="noStrike" kern="0" cap="none" spc="0" normalizeH="0" baseline="0" noProof="0" dirty="0">
                    <a:ln>
                      <a:noFill/>
                    </a:ln>
                    <a:solidFill>
                      <a:srgbClr val="2A2F30"/>
                    </a:solidFill>
                    <a:effectLst/>
                    <a:uLnTx/>
                    <a:uFillTx/>
                    <a:latin typeface="Arial"/>
                    <a:cs typeface="Arial"/>
                    <a:sym typeface="Arial"/>
                  </a:rPr>
                  <a:t> error (</a:t>
                </a:r>
                <a:r>
                  <a:rPr kumimoji="0" lang="en-US" sz="2400" b="1" i="0" u="none" strike="noStrike" kern="0" cap="none" spc="0" normalizeH="0" baseline="0" noProof="0" dirty="0">
                    <a:ln>
                      <a:noFill/>
                    </a:ln>
                    <a:solidFill>
                      <a:srgbClr val="2A2F30"/>
                    </a:solidFill>
                    <a:effectLst/>
                    <a:uLnTx/>
                    <a:uFillTx/>
                    <a:latin typeface="Arial"/>
                    <a:cs typeface="Arial"/>
                    <a:sym typeface="Arial"/>
                  </a:rPr>
                  <a:t>L</a:t>
                </a:r>
                <a:r>
                  <a:rPr kumimoji="0" lang="en-US" sz="2400" b="1" i="0" u="none" strike="noStrike" kern="0" cap="none" spc="0" normalizeH="0" baseline="-25000" noProof="0" dirty="0">
                    <a:ln>
                      <a:noFill/>
                    </a:ln>
                    <a:solidFill>
                      <a:srgbClr val="2A2F30"/>
                    </a:solidFill>
                    <a:effectLst/>
                    <a:uLnTx/>
                    <a:uFillTx/>
                    <a:latin typeface="Arial"/>
                    <a:cs typeface="Arial"/>
                    <a:sym typeface="Arial"/>
                  </a:rPr>
                  <a:t>T</a:t>
                </a:r>
                <a:r>
                  <a:rPr kumimoji="0" lang="en-US" sz="2400" b="1" i="0" u="none" strike="noStrike" kern="0" cap="none" spc="0" normalizeH="0" baseline="-50000" noProof="0" dirty="0">
                    <a:ln>
                      <a:noFill/>
                    </a:ln>
                    <a:solidFill>
                      <a:srgbClr val="2A2F30"/>
                    </a:solidFill>
                    <a:effectLst/>
                    <a:uLnTx/>
                    <a:uFillTx/>
                    <a:latin typeface="Arial"/>
                    <a:cs typeface="Arial"/>
                    <a:sym typeface="Arial"/>
                  </a:rPr>
                  <a:t>60</a:t>
                </a:r>
                <a:r>
                  <a:rPr kumimoji="0" lang="en-US" sz="2400" b="0" i="0" u="none" strike="noStrike" kern="0" cap="none" spc="0" normalizeH="0" baseline="0" noProof="0" dirty="0">
                    <a:ln>
                      <a:noFill/>
                    </a:ln>
                    <a:solidFill>
                      <a:srgbClr val="2A2F30"/>
                    </a:solidFill>
                    <a:effectLst/>
                    <a:uLnTx/>
                    <a:uFillTx/>
                    <a:latin typeface="Arial"/>
                    <a:cs typeface="Arial"/>
                    <a:sym typeface="Arial"/>
                  </a:rPr>
                  <a:t>).  We use the weight </a:t>
                </a:r>
                <a14:m>
                  <m:oMath xmlns:m="http://schemas.openxmlformats.org/officeDocument/2006/math">
                    <m:r>
                      <a:rPr kumimoji="0" lang="en-US" sz="2400" b="1" i="1" u="none" strike="noStrike" kern="0" cap="none" spc="0" normalizeH="0" baseline="0" noProof="0" smtClean="0">
                        <a:ln>
                          <a:noFill/>
                        </a:ln>
                        <a:solidFill>
                          <a:srgbClr val="2A2F30"/>
                        </a:solidFill>
                        <a:effectLst/>
                        <a:uLnTx/>
                        <a:uFillTx/>
                        <a:latin typeface="Cambria Math" panose="02040503050406030204" pitchFamily="18" charset="0"/>
                        <a:sym typeface="Arial"/>
                      </a:rPr>
                      <m:t>𝝀</m:t>
                    </m:r>
                  </m:oMath>
                </a14:m>
                <a:r>
                  <a:rPr kumimoji="0" lang="en-US" sz="2400" b="1" i="0" u="none" strike="noStrike" kern="0" cap="none" spc="0" normalizeH="0" baseline="-25000" noProof="0" dirty="0">
                    <a:ln>
                      <a:noFill/>
                    </a:ln>
                    <a:solidFill>
                      <a:srgbClr val="2A2F30"/>
                    </a:solidFill>
                    <a:effectLst/>
                    <a:uLnTx/>
                    <a:uFillTx/>
                    <a:latin typeface="Arial"/>
                    <a:cs typeface="Arial"/>
                    <a:sym typeface="Arial"/>
                  </a:rPr>
                  <a:t>MSE </a:t>
                </a:r>
                <a:r>
                  <a:rPr kumimoji="0" lang="en-US" sz="2400" b="0" i="0" u="none" strike="noStrike" kern="0" cap="none" spc="0" normalizeH="0" baseline="0" noProof="0" dirty="0">
                    <a:ln>
                      <a:noFill/>
                    </a:ln>
                    <a:solidFill>
                      <a:srgbClr val="2A2F30"/>
                    </a:solidFill>
                    <a:effectLst/>
                    <a:uLnTx/>
                    <a:uFillTx/>
                    <a:latin typeface="Arial"/>
                    <a:cs typeface="Arial"/>
                    <a:sym typeface="Arial"/>
                  </a:rPr>
                  <a:t>and</a:t>
                </a:r>
                <a:r>
                  <a:rPr kumimoji="0" lang="en-US" sz="2400" b="1" i="0" u="none" strike="noStrike" kern="0" cap="none" spc="0" normalizeH="0" baseline="-25000" noProof="0" dirty="0">
                    <a:ln>
                      <a:noFill/>
                    </a:ln>
                    <a:solidFill>
                      <a:srgbClr val="2A2F30"/>
                    </a:solidFill>
                    <a:effectLst/>
                    <a:uLnTx/>
                    <a:uFillTx/>
                    <a:latin typeface="Arial"/>
                    <a:cs typeface="Arial"/>
                    <a:sym typeface="Arial"/>
                  </a:rPr>
                  <a:t> </a:t>
                </a:r>
                <a14:m>
                  <m:oMath xmlns:m="http://schemas.openxmlformats.org/officeDocument/2006/math">
                    <m:r>
                      <a:rPr kumimoji="0" lang="en-US" sz="2400" b="1" i="1" u="none" strike="noStrike" kern="0" cap="none" spc="0" normalizeH="0" baseline="0" noProof="0">
                        <a:ln>
                          <a:noFill/>
                        </a:ln>
                        <a:solidFill>
                          <a:srgbClr val="2A2F30"/>
                        </a:solidFill>
                        <a:effectLst/>
                        <a:uLnTx/>
                        <a:uFillTx/>
                        <a:latin typeface="Cambria Math" panose="02040503050406030204" pitchFamily="18" charset="0"/>
                        <a:sym typeface="Arial"/>
                      </a:rPr>
                      <m:t>𝝀</m:t>
                    </m:r>
                  </m:oMath>
                </a14:m>
                <a:r>
                  <a:rPr kumimoji="0" lang="en-US" sz="2400" b="1" i="0" u="none" strike="noStrike" kern="0" cap="none" spc="0" normalizeH="0" baseline="-25000" noProof="0" dirty="0">
                    <a:ln>
                      <a:noFill/>
                    </a:ln>
                    <a:solidFill>
                      <a:srgbClr val="2A2F30"/>
                    </a:solidFill>
                    <a:effectLst/>
                    <a:uLnTx/>
                    <a:uFillTx/>
                    <a:latin typeface="Arial"/>
                    <a:cs typeface="Arial"/>
                    <a:sym typeface="Arial"/>
                  </a:rPr>
                  <a:t>T</a:t>
                </a:r>
                <a:r>
                  <a:rPr kumimoji="0" lang="en-US" sz="2400" b="1" i="0" u="none" strike="noStrike" kern="0" cap="none" spc="0" normalizeH="0" baseline="-50000" noProof="0" dirty="0">
                    <a:ln>
                      <a:noFill/>
                    </a:ln>
                    <a:solidFill>
                      <a:srgbClr val="2A2F30"/>
                    </a:solidFill>
                    <a:effectLst/>
                    <a:uLnTx/>
                    <a:uFillTx/>
                    <a:latin typeface="Arial"/>
                    <a:cs typeface="Arial"/>
                    <a:sym typeface="Arial"/>
                  </a:rPr>
                  <a:t>60 </a:t>
                </a:r>
                <a:r>
                  <a:rPr kumimoji="0" lang="en-US" sz="2400" b="0" i="0" u="none" strike="noStrike" kern="0" cap="none" spc="0" normalizeH="0" baseline="0" noProof="0" dirty="0">
                    <a:ln>
                      <a:noFill/>
                    </a:ln>
                    <a:solidFill>
                      <a:srgbClr val="2A2F30"/>
                    </a:solidFill>
                    <a:effectLst/>
                    <a:uLnTx/>
                    <a:uFillTx/>
                    <a:latin typeface="Arial"/>
                    <a:cs typeface="Arial"/>
                    <a:sym typeface="Arial"/>
                  </a:rPr>
                  <a:t>to control the relative importance of </a:t>
                </a:r>
                <a:r>
                  <a:rPr kumimoji="0" lang="en-US" sz="2400" b="1" i="0" u="none" strike="noStrike" kern="0" cap="none" spc="0" normalizeH="0" baseline="0" noProof="0" dirty="0">
                    <a:ln>
                      <a:noFill/>
                    </a:ln>
                    <a:solidFill>
                      <a:srgbClr val="2A2F30"/>
                    </a:solidFill>
                    <a:effectLst/>
                    <a:uLnTx/>
                    <a:uFillTx/>
                    <a:latin typeface="Arial"/>
                    <a:cs typeface="Arial"/>
                    <a:sym typeface="Arial"/>
                  </a:rPr>
                  <a:t>L</a:t>
                </a:r>
                <a:r>
                  <a:rPr kumimoji="0" lang="en-US" sz="2400" b="1" i="0" u="none" strike="noStrike" kern="0" cap="none" spc="0" normalizeH="0" baseline="-25000" noProof="0" dirty="0">
                    <a:ln>
                      <a:noFill/>
                    </a:ln>
                    <a:solidFill>
                      <a:srgbClr val="2A2F30"/>
                    </a:solidFill>
                    <a:effectLst/>
                    <a:uLnTx/>
                    <a:uFillTx/>
                    <a:latin typeface="Arial"/>
                    <a:cs typeface="Arial"/>
                    <a:sym typeface="Arial"/>
                  </a:rPr>
                  <a:t>MSE </a:t>
                </a:r>
                <a:r>
                  <a:rPr kumimoji="0" lang="en-US" sz="2400" b="0" i="0" u="none" strike="noStrike" kern="0" cap="none" spc="0" normalizeH="0" baseline="0" noProof="0" dirty="0">
                    <a:ln>
                      <a:noFill/>
                    </a:ln>
                    <a:solidFill>
                      <a:srgbClr val="2A2F30"/>
                    </a:solidFill>
                    <a:effectLst/>
                    <a:uLnTx/>
                    <a:uFillTx/>
                    <a:latin typeface="Arial"/>
                    <a:cs typeface="Arial"/>
                    <a:sym typeface="Arial"/>
                  </a:rPr>
                  <a:t>and</a:t>
                </a:r>
                <a:r>
                  <a:rPr kumimoji="0" lang="en-US" sz="2400" b="1" i="0" u="none" strike="noStrike" kern="0" cap="none" spc="0" normalizeH="0" baseline="0" noProof="0" dirty="0">
                    <a:ln>
                      <a:noFill/>
                    </a:ln>
                    <a:solidFill>
                      <a:srgbClr val="2A2F30"/>
                    </a:solidFill>
                    <a:effectLst/>
                    <a:uLnTx/>
                    <a:uFillTx/>
                    <a:latin typeface="Arial"/>
                    <a:cs typeface="Arial"/>
                    <a:sym typeface="Arial"/>
                  </a:rPr>
                  <a:t> L</a:t>
                </a:r>
                <a:r>
                  <a:rPr kumimoji="0" lang="en-US" sz="2400" b="1" i="0" u="none" strike="noStrike" kern="0" cap="none" spc="0" normalizeH="0" baseline="-25000" noProof="0" dirty="0">
                    <a:ln>
                      <a:noFill/>
                    </a:ln>
                    <a:solidFill>
                      <a:srgbClr val="2A2F30"/>
                    </a:solidFill>
                    <a:effectLst/>
                    <a:uLnTx/>
                    <a:uFillTx/>
                    <a:latin typeface="Arial"/>
                    <a:cs typeface="Arial"/>
                    <a:sym typeface="Arial"/>
                  </a:rPr>
                  <a:t>T</a:t>
                </a:r>
                <a:r>
                  <a:rPr kumimoji="0" lang="en-US" sz="2400" b="1" i="0" u="none" strike="noStrike" kern="0" cap="none" spc="0" normalizeH="0" baseline="-50000" noProof="0" dirty="0">
                    <a:ln>
                      <a:noFill/>
                    </a:ln>
                    <a:solidFill>
                      <a:srgbClr val="2A2F30"/>
                    </a:solidFill>
                    <a:effectLst/>
                    <a:uLnTx/>
                    <a:uFillTx/>
                    <a:latin typeface="Arial"/>
                    <a:cs typeface="Arial"/>
                    <a:sym typeface="Arial"/>
                  </a:rPr>
                  <a:t>60 </a:t>
                </a:r>
                <a:r>
                  <a:rPr kumimoji="0" lang="en-US" sz="2400" b="0" i="0" u="none" strike="noStrike" kern="0" cap="none" spc="0" normalizeH="0" baseline="0" noProof="0" dirty="0">
                    <a:ln>
                      <a:noFill/>
                    </a:ln>
                    <a:solidFill>
                      <a:srgbClr val="2A2F30"/>
                    </a:solidFill>
                    <a:effectLst/>
                    <a:uLnTx/>
                    <a:uFillTx/>
                    <a:latin typeface="Arial"/>
                    <a:cs typeface="Arial"/>
                    <a:sym typeface="Arial"/>
                  </a:rPr>
                  <a:t>, respectively.</a:t>
                </a:r>
              </a:p>
            </p:txBody>
          </p:sp>
        </mc:Choice>
        <mc:Fallback>
          <p:sp>
            <p:nvSpPr>
              <p:cNvPr id="13" name="TextBox 12">
                <a:extLst>
                  <a:ext uri="{FF2B5EF4-FFF2-40B4-BE49-F238E27FC236}">
                    <a16:creationId xmlns:a16="http://schemas.microsoft.com/office/drawing/2014/main" id="{B07E5B6E-F27B-4831-9158-09671E2690A2}"/>
                  </a:ext>
                </a:extLst>
              </p:cNvPr>
              <p:cNvSpPr txBox="1">
                <a:spLocks noRot="1" noChangeAspect="1" noMove="1" noResize="1" noEditPoints="1" noAdjustHandles="1" noChangeArrowheads="1" noChangeShapeType="1" noTextEdit="1"/>
              </p:cNvSpPr>
              <p:nvPr/>
            </p:nvSpPr>
            <p:spPr>
              <a:xfrm>
                <a:off x="-119531" y="1738546"/>
                <a:ext cx="12006729" cy="1200329"/>
              </a:xfrm>
              <a:prstGeom prst="rect">
                <a:avLst/>
              </a:prstGeom>
              <a:blipFill>
                <a:blip r:embed="rId3"/>
                <a:stretch>
                  <a:fillRect t="-3553" r="-355" b="-16244"/>
                </a:stretch>
              </a:blipFill>
            </p:spPr>
            <p:txBody>
              <a:bodyPr/>
              <a:lstStyle/>
              <a:p>
                <a:r>
                  <a:rPr lang="en-US">
                    <a:noFill/>
                  </a:rPr>
                  <a:t> </a:t>
                </a:r>
              </a:p>
            </p:txBody>
          </p:sp>
        </mc:Fallback>
      </mc:AlternateContent>
      <p:pic>
        <p:nvPicPr>
          <p:cNvPr id="9" name="Picture 8">
            <a:extLst>
              <a:ext uri="{FF2B5EF4-FFF2-40B4-BE49-F238E27FC236}">
                <a16:creationId xmlns:a16="http://schemas.microsoft.com/office/drawing/2014/main" id="{2F4E8980-1F96-4CE6-A5AD-97E81D6DD015}"/>
              </a:ext>
            </a:extLst>
          </p:cNvPr>
          <p:cNvPicPr>
            <a:picLocks noChangeAspect="1"/>
          </p:cNvPicPr>
          <p:nvPr/>
        </p:nvPicPr>
        <p:blipFill>
          <a:blip r:embed="rId4"/>
          <a:stretch>
            <a:fillRect/>
          </a:stretch>
        </p:blipFill>
        <p:spPr>
          <a:xfrm>
            <a:off x="3291012" y="3166332"/>
            <a:ext cx="8446348" cy="752794"/>
          </a:xfrm>
          <a:prstGeom prst="rect">
            <a:avLst/>
          </a:prstGeom>
        </p:spPr>
      </p:pic>
      <p:pic>
        <p:nvPicPr>
          <p:cNvPr id="10" name="Picture 9">
            <a:extLst>
              <a:ext uri="{FF2B5EF4-FFF2-40B4-BE49-F238E27FC236}">
                <a16:creationId xmlns:a16="http://schemas.microsoft.com/office/drawing/2014/main" id="{8705E94B-F9C1-42FB-98D0-B007606A12A9}"/>
              </a:ext>
            </a:extLst>
          </p:cNvPr>
          <p:cNvPicPr>
            <a:picLocks noChangeAspect="1"/>
          </p:cNvPicPr>
          <p:nvPr/>
        </p:nvPicPr>
        <p:blipFill>
          <a:blip r:embed="rId5"/>
          <a:stretch>
            <a:fillRect/>
          </a:stretch>
        </p:blipFill>
        <p:spPr>
          <a:xfrm>
            <a:off x="3291012" y="4125630"/>
            <a:ext cx="8900984" cy="797962"/>
          </a:xfrm>
          <a:prstGeom prst="rect">
            <a:avLst/>
          </a:prstGeom>
        </p:spPr>
      </p:pic>
      <p:pic>
        <p:nvPicPr>
          <p:cNvPr id="11" name="Picture 10">
            <a:extLst>
              <a:ext uri="{FF2B5EF4-FFF2-40B4-BE49-F238E27FC236}">
                <a16:creationId xmlns:a16="http://schemas.microsoft.com/office/drawing/2014/main" id="{D771A51B-C77B-4FCD-BED7-395F3458360B}"/>
              </a:ext>
            </a:extLst>
          </p:cNvPr>
          <p:cNvPicPr>
            <a:picLocks noChangeAspect="1"/>
          </p:cNvPicPr>
          <p:nvPr/>
        </p:nvPicPr>
        <p:blipFill>
          <a:blip r:embed="rId6"/>
          <a:stretch>
            <a:fillRect/>
          </a:stretch>
        </p:blipFill>
        <p:spPr>
          <a:xfrm>
            <a:off x="3291012" y="5054012"/>
            <a:ext cx="8453880" cy="639875"/>
          </a:xfrm>
          <a:prstGeom prst="rect">
            <a:avLst/>
          </a:prstGeom>
        </p:spPr>
      </p:pic>
      <p:pic>
        <p:nvPicPr>
          <p:cNvPr id="12" name="Picture 11">
            <a:extLst>
              <a:ext uri="{FF2B5EF4-FFF2-40B4-BE49-F238E27FC236}">
                <a16:creationId xmlns:a16="http://schemas.microsoft.com/office/drawing/2014/main" id="{080CF324-AE14-482B-8711-DF18C615BF60}"/>
              </a:ext>
            </a:extLst>
          </p:cNvPr>
          <p:cNvPicPr>
            <a:picLocks noChangeAspect="1"/>
          </p:cNvPicPr>
          <p:nvPr/>
        </p:nvPicPr>
        <p:blipFill>
          <a:blip r:embed="rId7"/>
          <a:stretch>
            <a:fillRect/>
          </a:stretch>
        </p:blipFill>
        <p:spPr>
          <a:xfrm>
            <a:off x="1639528" y="5934823"/>
            <a:ext cx="9372289" cy="797962"/>
          </a:xfrm>
          <a:prstGeom prst="rect">
            <a:avLst/>
          </a:prstGeom>
        </p:spPr>
      </p:pic>
      <p:sp>
        <p:nvSpPr>
          <p:cNvPr id="19" name="TextBox 18">
            <a:extLst>
              <a:ext uri="{FF2B5EF4-FFF2-40B4-BE49-F238E27FC236}">
                <a16:creationId xmlns:a16="http://schemas.microsoft.com/office/drawing/2014/main" id="{FDCCA2E9-7595-4417-9F99-056431E39400}"/>
              </a:ext>
            </a:extLst>
          </p:cNvPr>
          <p:cNvSpPr txBox="1"/>
          <p:nvPr/>
        </p:nvSpPr>
        <p:spPr>
          <a:xfrm>
            <a:off x="-62091" y="3337989"/>
            <a:ext cx="6158088" cy="461665"/>
          </a:xfrm>
          <a:prstGeom prst="rect">
            <a:avLst/>
          </a:prstGeom>
          <a:noFill/>
        </p:spPr>
        <p:txBody>
          <a:bodyPr wrap="square">
            <a:spAutoFit/>
          </a:bodyPr>
          <a:lstStyle/>
          <a:p>
            <a:r>
              <a:rPr kumimoji="0" lang="en-US" sz="2400" b="1" i="0" u="none" strike="noStrike" kern="0" cap="none" spc="0" normalizeH="0" baseline="0" noProof="0" dirty="0">
                <a:ln>
                  <a:noFill/>
                </a:ln>
                <a:solidFill>
                  <a:schemeClr val="accent1">
                    <a:lumMod val="50000"/>
                  </a:schemeClr>
                </a:solidFill>
                <a:effectLst/>
                <a:uLnTx/>
                <a:uFillTx/>
                <a:latin typeface="Arial"/>
                <a:cs typeface="Arial"/>
                <a:sym typeface="Arial"/>
              </a:rPr>
              <a:t>Modified CGAN error :</a:t>
            </a:r>
            <a:endParaRPr lang="en-US" sz="2400" b="1" dirty="0">
              <a:solidFill>
                <a:schemeClr val="accent1">
                  <a:lumMod val="50000"/>
                </a:schemeClr>
              </a:solidFill>
            </a:endParaRPr>
          </a:p>
        </p:txBody>
      </p:sp>
      <p:sp>
        <p:nvSpPr>
          <p:cNvPr id="20" name="TextBox 19">
            <a:extLst>
              <a:ext uri="{FF2B5EF4-FFF2-40B4-BE49-F238E27FC236}">
                <a16:creationId xmlns:a16="http://schemas.microsoft.com/office/drawing/2014/main" id="{FECEAEBC-4389-48D7-AF3B-E492911446F5}"/>
              </a:ext>
            </a:extLst>
          </p:cNvPr>
          <p:cNvSpPr txBox="1"/>
          <p:nvPr/>
        </p:nvSpPr>
        <p:spPr>
          <a:xfrm>
            <a:off x="203501" y="4303540"/>
            <a:ext cx="6175022" cy="461665"/>
          </a:xfrm>
          <a:prstGeom prst="rect">
            <a:avLst/>
          </a:prstGeom>
          <a:noFill/>
        </p:spPr>
        <p:txBody>
          <a:bodyPr wrap="square">
            <a:spAutoFit/>
          </a:bodyPr>
          <a:lstStyle/>
          <a:p>
            <a:r>
              <a:rPr lang="en-US" sz="2400" b="1" kern="0" dirty="0">
                <a:solidFill>
                  <a:schemeClr val="accent1">
                    <a:lumMod val="50000"/>
                  </a:schemeClr>
                </a:solidFill>
                <a:latin typeface="Arial"/>
                <a:cs typeface="Arial"/>
                <a:sym typeface="Arial"/>
              </a:rPr>
              <a:t>M</a:t>
            </a:r>
            <a:r>
              <a:rPr kumimoji="0" lang="en-US" sz="2400" b="1" i="0" u="none" strike="noStrike" kern="0" cap="none" spc="0" normalizeH="0" baseline="0" noProof="0" dirty="0" err="1">
                <a:ln>
                  <a:noFill/>
                </a:ln>
                <a:solidFill>
                  <a:schemeClr val="accent1">
                    <a:lumMod val="50000"/>
                  </a:schemeClr>
                </a:solidFill>
                <a:effectLst/>
                <a:uLnTx/>
                <a:uFillTx/>
                <a:latin typeface="Arial"/>
                <a:cs typeface="Arial"/>
                <a:sym typeface="Arial"/>
              </a:rPr>
              <a:t>ean</a:t>
            </a:r>
            <a:r>
              <a:rPr kumimoji="0" lang="en-US" sz="2400" b="1" i="0" u="none" strike="noStrike" kern="0" cap="none" spc="0" normalizeH="0" baseline="0" noProof="0" dirty="0">
                <a:ln>
                  <a:noFill/>
                </a:ln>
                <a:solidFill>
                  <a:schemeClr val="accent1">
                    <a:lumMod val="50000"/>
                  </a:schemeClr>
                </a:solidFill>
                <a:effectLst/>
                <a:uLnTx/>
                <a:uFillTx/>
                <a:latin typeface="Arial"/>
                <a:cs typeface="Arial"/>
                <a:sym typeface="Arial"/>
              </a:rPr>
              <a:t> square error :</a:t>
            </a:r>
            <a:endParaRPr lang="en-US" sz="2400" b="1" dirty="0">
              <a:solidFill>
                <a:schemeClr val="accent1">
                  <a:lumMod val="50000"/>
                </a:schemeClr>
              </a:solidFill>
            </a:endParaRPr>
          </a:p>
        </p:txBody>
      </p:sp>
      <p:sp>
        <p:nvSpPr>
          <p:cNvPr id="21" name="TextBox 20">
            <a:extLst>
              <a:ext uri="{FF2B5EF4-FFF2-40B4-BE49-F238E27FC236}">
                <a16:creationId xmlns:a16="http://schemas.microsoft.com/office/drawing/2014/main" id="{A56270C7-4CAB-46FB-89B6-3717B538564C}"/>
              </a:ext>
            </a:extLst>
          </p:cNvPr>
          <p:cNvSpPr txBox="1"/>
          <p:nvPr/>
        </p:nvSpPr>
        <p:spPr>
          <a:xfrm>
            <a:off x="1639528" y="5143118"/>
            <a:ext cx="6175022" cy="461665"/>
          </a:xfrm>
          <a:prstGeom prst="rect">
            <a:avLst/>
          </a:prstGeom>
          <a:noFill/>
        </p:spPr>
        <p:txBody>
          <a:bodyPr wrap="square">
            <a:spAutoFit/>
          </a:bodyPr>
          <a:lstStyle/>
          <a:p>
            <a:r>
              <a:rPr kumimoji="0" lang="en-US" sz="2400" b="1" i="0" u="none" strike="noStrike" kern="0" cap="none" spc="0" normalizeH="0" baseline="0" noProof="0" dirty="0">
                <a:ln>
                  <a:noFill/>
                </a:ln>
                <a:solidFill>
                  <a:schemeClr val="accent1">
                    <a:lumMod val="50000"/>
                  </a:schemeClr>
                </a:solidFill>
                <a:effectLst/>
                <a:uLnTx/>
                <a:uFillTx/>
                <a:latin typeface="Arial"/>
                <a:cs typeface="Arial"/>
                <a:sym typeface="Arial"/>
              </a:rPr>
              <a:t>T</a:t>
            </a:r>
            <a:r>
              <a:rPr kumimoji="0" lang="en-US" sz="2400" b="1" i="0" u="none" strike="noStrike" kern="0" cap="none" spc="0" normalizeH="0" baseline="-25000" noProof="0" dirty="0">
                <a:ln>
                  <a:noFill/>
                </a:ln>
                <a:solidFill>
                  <a:schemeClr val="accent1">
                    <a:lumMod val="50000"/>
                  </a:schemeClr>
                </a:solidFill>
                <a:effectLst/>
                <a:uLnTx/>
                <a:uFillTx/>
                <a:latin typeface="Arial"/>
                <a:cs typeface="Arial"/>
                <a:sym typeface="Arial"/>
              </a:rPr>
              <a:t>60</a:t>
            </a:r>
            <a:r>
              <a:rPr kumimoji="0" lang="en-US" sz="2400" b="1" i="0" u="none" strike="noStrike" kern="0" cap="none" spc="0" normalizeH="0" baseline="0" noProof="0" dirty="0">
                <a:ln>
                  <a:noFill/>
                </a:ln>
                <a:solidFill>
                  <a:schemeClr val="accent1">
                    <a:lumMod val="50000"/>
                  </a:schemeClr>
                </a:solidFill>
                <a:effectLst/>
                <a:uLnTx/>
                <a:uFillTx/>
                <a:latin typeface="Arial"/>
                <a:cs typeface="Arial"/>
                <a:sym typeface="Arial"/>
              </a:rPr>
              <a:t> error :</a:t>
            </a:r>
            <a:endParaRPr lang="en-US" sz="2400" b="1" dirty="0">
              <a:solidFill>
                <a:schemeClr val="accent1">
                  <a:lumMod val="50000"/>
                </a:schemeClr>
              </a:solidFill>
            </a:endParaRPr>
          </a:p>
        </p:txBody>
      </p:sp>
    </p:spTree>
    <p:extLst>
      <p:ext uri="{BB962C8B-B14F-4D97-AF65-F5344CB8AC3E}">
        <p14:creationId xmlns:p14="http://schemas.microsoft.com/office/powerpoint/2010/main" val="26775458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1407</TotalTime>
  <Words>976</Words>
  <Application>Microsoft Office PowerPoint</Application>
  <PresentationFormat>Widescreen</PresentationFormat>
  <Paragraphs>143</Paragraphs>
  <Slides>20</Slides>
  <Notes>19</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Cambria Math</vt:lpstr>
      <vt:lpstr>Office Theme</vt:lpstr>
      <vt:lpstr>FAST-RIR: FAST NEURAL DIFFUSE ROOM IMPULSE RESPONSE GENERATOR  Anton Ratnarajah, Shi-Xiong Zhang, Meng Yu, Zhenyu Tang, Dinesh Manocha, Dong Yu</vt:lpstr>
      <vt:lpstr>Introduction</vt:lpstr>
      <vt:lpstr>RIR Generator</vt:lpstr>
      <vt:lpstr>FAST-RIR</vt:lpstr>
      <vt:lpstr>FAST-RIR – Moving the listener in direction x</vt:lpstr>
      <vt:lpstr>OUR APPROACH -FAST-RIR</vt:lpstr>
      <vt:lpstr>OUR APPROACH – Vector Embedding</vt:lpstr>
      <vt:lpstr>OUR APPROACH – Training Dataset</vt:lpstr>
      <vt:lpstr>OUR APPROACH – Objective Function</vt:lpstr>
      <vt:lpstr>OUR APPROACH – Objective Function</vt:lpstr>
      <vt:lpstr>Experiments - Baseline</vt:lpstr>
      <vt:lpstr>Experiments - Runtime</vt:lpstr>
      <vt:lpstr>Experiments – T60  Error</vt:lpstr>
      <vt:lpstr>Experiments – Automatic Speech Recognition</vt:lpstr>
      <vt:lpstr>Experiments – Automatic Speech Recognition</vt:lpstr>
      <vt:lpstr>Discussion and Future Work</vt:lpstr>
      <vt:lpstr>Results</vt:lpstr>
      <vt:lpstr>Results</vt:lpstr>
      <vt:lpstr>Results</vt:lpstr>
      <vt:lpstr>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Far-field Speech Augmentation</dc:title>
  <dc:creator>Anton Ratnarajah</dc:creator>
  <cp:lastModifiedBy>Anton Jeran Ratnarajah</cp:lastModifiedBy>
  <cp:revision>38</cp:revision>
  <dcterms:created xsi:type="dcterms:W3CDTF">2021-06-01T14:30:15Z</dcterms:created>
  <dcterms:modified xsi:type="dcterms:W3CDTF">2022-04-16T18:49:15Z</dcterms:modified>
</cp:coreProperties>
</file>

<file path=docProps/thumbnail.jpeg>
</file>